
<file path=[Content_Types].xml><?xml version="1.0" encoding="utf-8"?>
<Types xmlns="http://schemas.openxmlformats.org/package/2006/content-types">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34" r:id="rId4"/>
  </p:sldMasterIdLst>
  <p:notesMasterIdLst>
    <p:notesMasterId r:id="rId32"/>
  </p:notesMasterIdLst>
  <p:sldIdLst>
    <p:sldId id="320" r:id="rId5"/>
    <p:sldId id="672" r:id="rId6"/>
    <p:sldId id="321" r:id="rId7"/>
    <p:sldId id="322" r:id="rId8"/>
    <p:sldId id="323" r:id="rId9"/>
    <p:sldId id="432" r:id="rId10"/>
    <p:sldId id="332" r:id="rId11"/>
    <p:sldId id="694" r:id="rId12"/>
    <p:sldId id="691" r:id="rId13"/>
    <p:sldId id="690" r:id="rId14"/>
    <p:sldId id="438" r:id="rId15"/>
    <p:sldId id="439" r:id="rId16"/>
    <p:sldId id="674" r:id="rId17"/>
    <p:sldId id="671" r:id="rId18"/>
    <p:sldId id="673" r:id="rId19"/>
    <p:sldId id="665" r:id="rId20"/>
    <p:sldId id="675" r:id="rId21"/>
    <p:sldId id="676" r:id="rId22"/>
    <p:sldId id="677" r:id="rId23"/>
    <p:sldId id="680" r:id="rId24"/>
    <p:sldId id="679" r:id="rId25"/>
    <p:sldId id="682" r:id="rId26"/>
    <p:sldId id="684" r:id="rId27"/>
    <p:sldId id="681" r:id="rId28"/>
    <p:sldId id="685" r:id="rId29"/>
    <p:sldId id="689" r:id="rId30"/>
    <p:sldId id="687" r:id="rId31"/>
  </p:sldIdLst>
  <p:sldSz cx="12192000" cy="6858000"/>
  <p:notesSz cx="16256000" cy="9144000"/>
  <p:embeddedFontLst>
    <p:embeddedFont>
      <p:font typeface="Calibri" panose="020F0502020204030204" pitchFamily="34" charset="0"/>
      <p:regular r:id="rId33"/>
      <p:bold r:id="rId34"/>
      <p:italic r:id="rId35"/>
      <p:boldItalic r:id="rId36"/>
    </p:embeddedFont>
    <p:embeddedFont>
      <p:font typeface="Nunito Sans" pitchFamily="2" charset="0"/>
      <p:regular r:id="rId37"/>
      <p:bold r:id="rId38"/>
      <p:italic r:id="rId39"/>
      <p:boldItalic r:id="rId40"/>
    </p:embeddedFont>
    <p:embeddedFont>
      <p:font typeface="Nunito Sans Black" pitchFamily="2" charset="0"/>
      <p:bold r:id="rId41"/>
      <p:boldItalic r:id="rId42"/>
    </p:embeddedFont>
    <p:embeddedFont>
      <p:font typeface="Nunito Sans ExtraBold" pitchFamily="2" charset="0"/>
      <p:bold r:id="rId43"/>
      <p:boldItalic r:id="rId44"/>
    </p:embeddedFont>
  </p:embeddedFont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162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A3D208-6267-342F-996D-0ED919789A35}" name="Susan Wallace" initials="SW" userId="S::susan.wallace@scouts.org.uk::1dea21a4-a711-4ebc-9773-2fb79bc4550e" providerId="AD"/>
  <p188:author id="{3C815923-39DB-63F5-A443-18923E457571}" name="Pete Jeffreys" initials="PJ" userId="S::Pete.Jeffreys@scouts.org.uk::25ad60b4-1396-428f-a660-10ca608ac5be" providerId="AD"/>
  <p188:author id="{E1DBFD33-56EB-8CE8-DD2C-D9FF7E16F56F}" name="Pete Jeffreys" initials="PJ" userId="S::pete.jeffreys@scouts.org.uk::25ad60b4-1396-428f-a660-10ca608ac5be" providerId="AD"/>
  <p188:author id="{1EDE143A-CD14-B44C-8B24-E7A126DBF7FE}" name="Robert Groves" initials="RG" userId="Robert Groves" providerId="None"/>
  <p188:author id="{75DB3E5F-BCEB-C059-68D6-BC99F48451FF}" name="Andrew Sutherland" initials="AS" userId="S::andrew.sutherland@scouts.org.uk::f84dd9ed-16dd-4604-8524-05c73fa146fc" providerId="AD"/>
  <p188:author id="{874E6E74-72D9-576B-FBA3-9BE0DB0285FC}" name="James Booker" initials="JB" userId="S::james.booker@scouts.org.uk::201249a4-d410-4cab-99cc-746650975179" providerId="AD"/>
  <p188:author id="{49AAC8C7-16BA-D461-223F-9B2126E520F6}" name="Anders Wulff" initials="AW" userId="S::anders.wulff@scouts.org.uk::712cb9ff-b7b2-40ee-9b23-9483bf4b62f6" providerId="AD"/>
  <p188:author id="{3D79F3C7-D0F4-A591-84AB-43B7BEC64F9F}" name="Craig Turpie" initials="CT" userId="S::craig.turpie@scouts.org.uk::0a9270cd-ff07-4281-8a79-9ac34e6992a5" providerId="AD"/>
  <p188:author id="{544CD2D0-1776-E026-85BB-ED66046B37CD}" name="Eleanor Coker" initials="EC" userId="S::eleanor.coker@scouts.org.uk::f2e34377-7a42-4171-897d-815de199653d" providerId="AD"/>
  <p188:author id="{ED1FD4DE-6FB5-8603-65E2-74F7500488B7}" name="Kirsty Waugh" initials="KW" userId="S::kirsty.waugh@scouts.org.uk::3c8af125-a979-4ee5-804b-4b718550c0d7" providerId="AD"/>
  <p188:author id="{DA38F2E9-F69D-34CD-27F0-99B9E7CC527C}" name="Lauren Golding" initials="LG" userId="S::lauren.golding@scouts.org.uk::5ecf11f9-6101-44b0-9678-ad82d7c1bed9" providerId="AD"/>
  <p188:author id="{BCA007F3-E7CA-0934-D7EC-8256E13732B6}" name="Robert Groves" initials="RG" userId="S::Robert.Groves@scouts.org.uk::18340ee5-2ee2-4523-a1bd-00715d104e64" providerId="AD"/>
  <p188:author id="{1A9ADFFA-76F0-13C9-E8AC-813C7AFD6AFD}" name="Hamish Stout" initials="HS" userId="S::hamish.stout@scouts.org.uk::15f0d1f2-19d0-420e-bacb-e7d8d634b31c" providerId="AD"/>
  <p188:author id="{B306D6FF-6E8A-051B-9139-7245D0F1B46A}" name="Pete Jeffreys" initials="PJ" userId="Pete Jeffreys"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14DC"/>
    <a:srgbClr val="00A793"/>
    <a:srgbClr val="003982"/>
    <a:srgbClr val="23A9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540" autoAdjust="0"/>
  </p:normalViewPr>
  <p:slideViewPr>
    <p:cSldViewPr snapToGrid="0">
      <p:cViewPr varScale="1">
        <p:scale>
          <a:sx n="84" d="100"/>
          <a:sy n="84" d="100"/>
        </p:scale>
        <p:origin x="1512" y="90"/>
      </p:cViewPr>
      <p:guideLst>
        <p:guide orient="horz" pos="2160"/>
        <p:guide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theme" Target="theme/theme1.xml"/><Relationship Id="rId50"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 Bavister" userId="ed65495f-8f82-4b9a-8cfc-028ba3c29e83" providerId="ADAL" clId="{8663D4AB-9298-4B26-A0AD-DCC0816F7735}"/>
    <pc:docChg chg="undo custSel addSld delSld modSld sldOrd">
      <pc:chgData name="Dan Bavister" userId="ed65495f-8f82-4b9a-8cfc-028ba3c29e83" providerId="ADAL" clId="{8663D4AB-9298-4B26-A0AD-DCC0816F7735}" dt="2023-04-13T20:00:18.124" v="9" actId="47"/>
      <pc:docMkLst>
        <pc:docMk/>
      </pc:docMkLst>
      <pc:sldChg chg="del">
        <pc:chgData name="Dan Bavister" userId="ed65495f-8f82-4b9a-8cfc-028ba3c29e83" providerId="ADAL" clId="{8663D4AB-9298-4B26-A0AD-DCC0816F7735}" dt="2023-04-13T19:59:36.455" v="0" actId="2696"/>
        <pc:sldMkLst>
          <pc:docMk/>
          <pc:sldMk cId="1268214518" sldId="418"/>
        </pc:sldMkLst>
      </pc:sldChg>
      <pc:sldChg chg="add del mod ord modShow">
        <pc:chgData name="Dan Bavister" userId="ed65495f-8f82-4b9a-8cfc-028ba3c29e83" providerId="ADAL" clId="{8663D4AB-9298-4B26-A0AD-DCC0816F7735}" dt="2023-04-13T19:59:55.088" v="7"/>
        <pc:sldMkLst>
          <pc:docMk/>
          <pc:sldMk cId="2959605566" sldId="671"/>
        </pc:sldMkLst>
      </pc:sldChg>
      <pc:sldChg chg="del">
        <pc:chgData name="Dan Bavister" userId="ed65495f-8f82-4b9a-8cfc-028ba3c29e83" providerId="ADAL" clId="{8663D4AB-9298-4B26-A0AD-DCC0816F7735}" dt="2023-04-13T19:59:40.923" v="2" actId="47"/>
        <pc:sldMkLst>
          <pc:docMk/>
          <pc:sldMk cId="1718253617" sldId="683"/>
        </pc:sldMkLst>
      </pc:sldChg>
      <pc:sldChg chg="del">
        <pc:chgData name="Dan Bavister" userId="ed65495f-8f82-4b9a-8cfc-028ba3c29e83" providerId="ADAL" clId="{8663D4AB-9298-4B26-A0AD-DCC0816F7735}" dt="2023-04-13T19:59:38.914" v="1" actId="2696"/>
        <pc:sldMkLst>
          <pc:docMk/>
          <pc:sldMk cId="980029847" sldId="686"/>
        </pc:sldMkLst>
      </pc:sldChg>
      <pc:sldChg chg="del">
        <pc:chgData name="Dan Bavister" userId="ed65495f-8f82-4b9a-8cfc-028ba3c29e83" providerId="ADAL" clId="{8663D4AB-9298-4B26-A0AD-DCC0816F7735}" dt="2023-04-13T20:00:18.124" v="9" actId="47"/>
        <pc:sldMkLst>
          <pc:docMk/>
          <pc:sldMk cId="3535004190" sldId="692"/>
        </pc:sldMkLst>
      </pc:sldChg>
      <pc:sldChg chg="del">
        <pc:chgData name="Dan Bavister" userId="ed65495f-8f82-4b9a-8cfc-028ba3c29e83" providerId="ADAL" clId="{8663D4AB-9298-4B26-A0AD-DCC0816F7735}" dt="2023-04-13T20:00:10.222" v="8" actId="47"/>
        <pc:sldMkLst>
          <pc:docMk/>
          <pc:sldMk cId="3420840651" sldId="693"/>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B56090-9F20-4B5F-B495-50D0082A9771}" type="doc">
      <dgm:prSet loTypeId="urn:microsoft.com/office/officeart/2005/8/layout/venn1" loCatId="relationship" qsTypeId="urn:microsoft.com/office/officeart/2005/8/quickstyle/simple1" qsCatId="simple" csTypeId="urn:microsoft.com/office/officeart/2005/8/colors/colorful2" csCatId="colorful" phldr="1"/>
      <dgm:spPr/>
    </dgm:pt>
    <dgm:pt modelId="{D13D3E94-80AF-46E4-BA7E-97E8FCA7944A}">
      <dgm:prSet phldrT="[Text]"/>
      <dgm:spPr/>
      <dgm:t>
        <a:bodyPr/>
        <a:lstStyle/>
        <a:p>
          <a:r>
            <a:rPr lang="en-GB" b="1"/>
            <a:t>Name</a:t>
          </a:r>
        </a:p>
      </dgm:t>
    </dgm:pt>
    <dgm:pt modelId="{D6B6193C-1E12-4952-88BF-482D0D1496B4}" type="parTrans" cxnId="{1DEB1638-2457-4B95-83F3-8752238E845F}">
      <dgm:prSet/>
      <dgm:spPr/>
      <dgm:t>
        <a:bodyPr/>
        <a:lstStyle/>
        <a:p>
          <a:endParaRPr lang="en-GB"/>
        </a:p>
      </dgm:t>
    </dgm:pt>
    <dgm:pt modelId="{DBE2C2D0-BD8D-4426-9B7E-F3F4C822C240}" type="sibTrans" cxnId="{1DEB1638-2457-4B95-83F3-8752238E845F}">
      <dgm:prSet/>
      <dgm:spPr/>
      <dgm:t>
        <a:bodyPr/>
        <a:lstStyle/>
        <a:p>
          <a:endParaRPr lang="en-GB"/>
        </a:p>
      </dgm:t>
    </dgm:pt>
    <dgm:pt modelId="{F2193EFE-DE5A-4A99-929B-B5A4C9F3402C}">
      <dgm:prSet phldrT="[Text]"/>
      <dgm:spPr/>
      <dgm:t>
        <a:bodyPr/>
        <a:lstStyle/>
        <a:p>
          <a:r>
            <a:rPr lang="en-GB" b="1"/>
            <a:t>Purpose</a:t>
          </a:r>
        </a:p>
      </dgm:t>
    </dgm:pt>
    <dgm:pt modelId="{13E893DF-276A-44C6-BB65-BB3AF29A8E8E}" type="parTrans" cxnId="{9739F29D-C274-406E-83A5-9381A120A4C8}">
      <dgm:prSet/>
      <dgm:spPr/>
      <dgm:t>
        <a:bodyPr/>
        <a:lstStyle/>
        <a:p>
          <a:endParaRPr lang="en-GB"/>
        </a:p>
      </dgm:t>
    </dgm:pt>
    <dgm:pt modelId="{A3ECFE56-B326-4416-8860-6857B3EE3B61}" type="sibTrans" cxnId="{9739F29D-C274-406E-83A5-9381A120A4C8}">
      <dgm:prSet/>
      <dgm:spPr/>
      <dgm:t>
        <a:bodyPr/>
        <a:lstStyle/>
        <a:p>
          <a:endParaRPr lang="en-GB"/>
        </a:p>
      </dgm:t>
    </dgm:pt>
    <dgm:pt modelId="{AB3C6948-F83C-4928-9664-ECC0F8664F7E}" type="pres">
      <dgm:prSet presAssocID="{EAB56090-9F20-4B5F-B495-50D0082A9771}" presName="compositeShape" presStyleCnt="0">
        <dgm:presLayoutVars>
          <dgm:chMax val="7"/>
          <dgm:dir/>
          <dgm:resizeHandles val="exact"/>
        </dgm:presLayoutVars>
      </dgm:prSet>
      <dgm:spPr/>
    </dgm:pt>
    <dgm:pt modelId="{EA831B5C-4C58-451E-8221-9D0B73AC6612}" type="pres">
      <dgm:prSet presAssocID="{D13D3E94-80AF-46E4-BA7E-97E8FCA7944A}" presName="circ1" presStyleLbl="vennNode1" presStyleIdx="0" presStyleCnt="2"/>
      <dgm:spPr/>
    </dgm:pt>
    <dgm:pt modelId="{5C8B81DD-5E11-4587-90AF-40210C12B836}" type="pres">
      <dgm:prSet presAssocID="{D13D3E94-80AF-46E4-BA7E-97E8FCA7944A}" presName="circ1Tx" presStyleLbl="revTx" presStyleIdx="0" presStyleCnt="0">
        <dgm:presLayoutVars>
          <dgm:chMax val="0"/>
          <dgm:chPref val="0"/>
          <dgm:bulletEnabled val="1"/>
        </dgm:presLayoutVars>
      </dgm:prSet>
      <dgm:spPr/>
    </dgm:pt>
    <dgm:pt modelId="{D8147250-DE62-49C5-B7CB-8F98D49F4689}" type="pres">
      <dgm:prSet presAssocID="{F2193EFE-DE5A-4A99-929B-B5A4C9F3402C}" presName="circ2" presStyleLbl="vennNode1" presStyleIdx="1" presStyleCnt="2"/>
      <dgm:spPr/>
    </dgm:pt>
    <dgm:pt modelId="{BFC5E676-1217-43C9-8472-6B0AFDCF8700}" type="pres">
      <dgm:prSet presAssocID="{F2193EFE-DE5A-4A99-929B-B5A4C9F3402C}" presName="circ2Tx" presStyleLbl="revTx" presStyleIdx="0" presStyleCnt="0">
        <dgm:presLayoutVars>
          <dgm:chMax val="0"/>
          <dgm:chPref val="0"/>
          <dgm:bulletEnabled val="1"/>
        </dgm:presLayoutVars>
      </dgm:prSet>
      <dgm:spPr/>
    </dgm:pt>
  </dgm:ptLst>
  <dgm:cxnLst>
    <dgm:cxn modelId="{9B108609-8751-4A11-93CE-AE98CA68ACF0}" type="presOf" srcId="{D13D3E94-80AF-46E4-BA7E-97E8FCA7944A}" destId="{EA831B5C-4C58-451E-8221-9D0B73AC6612}" srcOrd="0" destOrd="0" presId="urn:microsoft.com/office/officeart/2005/8/layout/venn1"/>
    <dgm:cxn modelId="{1DEB1638-2457-4B95-83F3-8752238E845F}" srcId="{EAB56090-9F20-4B5F-B495-50D0082A9771}" destId="{D13D3E94-80AF-46E4-BA7E-97E8FCA7944A}" srcOrd="0" destOrd="0" parTransId="{D6B6193C-1E12-4952-88BF-482D0D1496B4}" sibTransId="{DBE2C2D0-BD8D-4426-9B7E-F3F4C822C240}"/>
    <dgm:cxn modelId="{7BFF088D-BFEC-4953-9680-D24FE49C7FD0}" type="presOf" srcId="{F2193EFE-DE5A-4A99-929B-B5A4C9F3402C}" destId="{D8147250-DE62-49C5-B7CB-8F98D49F4689}" srcOrd="0" destOrd="0" presId="urn:microsoft.com/office/officeart/2005/8/layout/venn1"/>
    <dgm:cxn modelId="{9739F29D-C274-406E-83A5-9381A120A4C8}" srcId="{EAB56090-9F20-4B5F-B495-50D0082A9771}" destId="{F2193EFE-DE5A-4A99-929B-B5A4C9F3402C}" srcOrd="1" destOrd="0" parTransId="{13E893DF-276A-44C6-BB65-BB3AF29A8E8E}" sibTransId="{A3ECFE56-B326-4416-8860-6857B3EE3B61}"/>
    <dgm:cxn modelId="{1CCB75A0-927E-4B15-9606-9FF9BF7FAEE9}" type="presOf" srcId="{EAB56090-9F20-4B5F-B495-50D0082A9771}" destId="{AB3C6948-F83C-4928-9664-ECC0F8664F7E}" srcOrd="0" destOrd="0" presId="urn:microsoft.com/office/officeart/2005/8/layout/venn1"/>
    <dgm:cxn modelId="{927B6CC9-55BC-4339-9F75-F02B20095647}" type="presOf" srcId="{F2193EFE-DE5A-4A99-929B-B5A4C9F3402C}" destId="{BFC5E676-1217-43C9-8472-6B0AFDCF8700}" srcOrd="1" destOrd="0" presId="urn:microsoft.com/office/officeart/2005/8/layout/venn1"/>
    <dgm:cxn modelId="{00BF30CD-6891-490B-BDDC-6D7DE919F440}" type="presOf" srcId="{D13D3E94-80AF-46E4-BA7E-97E8FCA7944A}" destId="{5C8B81DD-5E11-4587-90AF-40210C12B836}" srcOrd="1" destOrd="0" presId="urn:microsoft.com/office/officeart/2005/8/layout/venn1"/>
    <dgm:cxn modelId="{52C721D1-C035-442D-AC45-ECF4F57D1F76}" type="presParOf" srcId="{AB3C6948-F83C-4928-9664-ECC0F8664F7E}" destId="{EA831B5C-4C58-451E-8221-9D0B73AC6612}" srcOrd="0" destOrd="0" presId="urn:microsoft.com/office/officeart/2005/8/layout/venn1"/>
    <dgm:cxn modelId="{7058FC8D-5522-4D5C-8B5F-CA9692EF0768}" type="presParOf" srcId="{AB3C6948-F83C-4928-9664-ECC0F8664F7E}" destId="{5C8B81DD-5E11-4587-90AF-40210C12B836}" srcOrd="1" destOrd="0" presId="urn:microsoft.com/office/officeart/2005/8/layout/venn1"/>
    <dgm:cxn modelId="{E2F5790A-E5CD-439B-A08F-A65FD229C82A}" type="presParOf" srcId="{AB3C6948-F83C-4928-9664-ECC0F8664F7E}" destId="{D8147250-DE62-49C5-B7CB-8F98D49F4689}" srcOrd="2" destOrd="0" presId="urn:microsoft.com/office/officeart/2005/8/layout/venn1"/>
    <dgm:cxn modelId="{55132EB0-72D2-4A18-BD95-FA18753D23DC}" type="presParOf" srcId="{AB3C6948-F83C-4928-9664-ECC0F8664F7E}" destId="{BFC5E676-1217-43C9-8472-6B0AFDCF8700}"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831B5C-4C58-451E-8221-9D0B73AC6612}">
      <dsp:nvSpPr>
        <dsp:cNvPr id="0" name=""/>
        <dsp:cNvSpPr/>
      </dsp:nvSpPr>
      <dsp:spPr>
        <a:xfrm>
          <a:off x="127049" y="723716"/>
          <a:ext cx="3133877" cy="3133877"/>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44650">
            <a:lnSpc>
              <a:spcPct val="90000"/>
            </a:lnSpc>
            <a:spcBef>
              <a:spcPct val="0"/>
            </a:spcBef>
            <a:spcAft>
              <a:spcPct val="35000"/>
            </a:spcAft>
            <a:buNone/>
          </a:pPr>
          <a:r>
            <a:rPr lang="en-GB" sz="3700" b="1" kern="1200"/>
            <a:t>Name</a:t>
          </a:r>
        </a:p>
      </dsp:txBody>
      <dsp:txXfrm>
        <a:off x="564662" y="1093267"/>
        <a:ext cx="1806920" cy="2394774"/>
      </dsp:txXfrm>
    </dsp:sp>
    <dsp:sp modelId="{D8147250-DE62-49C5-B7CB-8F98D49F4689}">
      <dsp:nvSpPr>
        <dsp:cNvPr id="0" name=""/>
        <dsp:cNvSpPr/>
      </dsp:nvSpPr>
      <dsp:spPr>
        <a:xfrm>
          <a:off x="2385699" y="723716"/>
          <a:ext cx="3133877" cy="3133877"/>
        </a:xfrm>
        <a:prstGeom prst="ellipse">
          <a:avLst/>
        </a:prstGeom>
        <a:solidFill>
          <a:schemeClr val="accent2">
            <a:alpha val="50000"/>
            <a:hueOff val="4223228"/>
            <a:satOff val="34316"/>
            <a:lumOff val="392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44650">
            <a:lnSpc>
              <a:spcPct val="90000"/>
            </a:lnSpc>
            <a:spcBef>
              <a:spcPct val="0"/>
            </a:spcBef>
            <a:spcAft>
              <a:spcPct val="35000"/>
            </a:spcAft>
            <a:buNone/>
          </a:pPr>
          <a:r>
            <a:rPr lang="en-GB" sz="3700" b="1" kern="1200"/>
            <a:t>Purpose</a:t>
          </a:r>
        </a:p>
      </dsp:txBody>
      <dsp:txXfrm>
        <a:off x="3275043" y="1093267"/>
        <a:ext cx="1806920" cy="2394774"/>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043738" cy="458788"/>
          </a:xfrm>
          <a:prstGeom prst="rect">
            <a:avLst/>
          </a:prstGeom>
        </p:spPr>
        <p:txBody>
          <a:bodyPr vert="horz" lIns="91440" tIns="45720" rIns="91440" bIns="45720" rtlCol="0"/>
          <a:lstStyle>
            <a:lvl1pPr algn="l">
              <a:defRPr sz="1200">
                <a:latin typeface="Nunito Sans" panose="00000500000000000000" pitchFamily="2" charset="0"/>
              </a:defRPr>
            </a:lvl1pPr>
          </a:lstStyle>
          <a:p>
            <a:endParaRPr lang="en-GB"/>
          </a:p>
        </p:txBody>
      </p:sp>
      <p:sp>
        <p:nvSpPr>
          <p:cNvPr id="3" name="Date Placeholder 2"/>
          <p:cNvSpPr>
            <a:spLocks noGrp="1"/>
          </p:cNvSpPr>
          <p:nvPr>
            <p:ph type="dt" idx="1"/>
          </p:nvPr>
        </p:nvSpPr>
        <p:spPr>
          <a:xfrm>
            <a:off x="9207500" y="0"/>
            <a:ext cx="7045325" cy="458788"/>
          </a:xfrm>
          <a:prstGeom prst="rect">
            <a:avLst/>
          </a:prstGeom>
        </p:spPr>
        <p:txBody>
          <a:bodyPr vert="horz" lIns="91440" tIns="45720" rIns="91440" bIns="45720" rtlCol="0"/>
          <a:lstStyle>
            <a:lvl1pPr algn="r">
              <a:defRPr sz="1200">
                <a:latin typeface="Nunito Sans" panose="00000500000000000000" pitchFamily="2" charset="0"/>
              </a:defRPr>
            </a:lvl1pPr>
          </a:lstStyle>
          <a:p>
            <a:fld id="{255396BA-BA0B-E646-B112-BDB6D130FD61}" type="datetimeFigureOut">
              <a:rPr lang="en-GB" smtClean="0"/>
              <a:pPr/>
              <a:t>13/04/2023</a:t>
            </a:fld>
            <a:endParaRPr lang="en-GB"/>
          </a:p>
        </p:txBody>
      </p:sp>
      <p:sp>
        <p:nvSpPr>
          <p:cNvPr id="4" name="Slide Image Placeholder 3"/>
          <p:cNvSpPr>
            <a:spLocks noGrp="1" noRot="1" noChangeAspect="1"/>
          </p:cNvSpPr>
          <p:nvPr>
            <p:ph type="sldImg" idx="2"/>
          </p:nvPr>
        </p:nvSpPr>
        <p:spPr>
          <a:xfrm>
            <a:off x="5384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625600" y="4400550"/>
            <a:ext cx="130048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7043738" cy="458787"/>
          </a:xfrm>
          <a:prstGeom prst="rect">
            <a:avLst/>
          </a:prstGeom>
        </p:spPr>
        <p:txBody>
          <a:bodyPr vert="horz" lIns="91440" tIns="45720" rIns="91440" bIns="45720" rtlCol="0" anchor="b"/>
          <a:lstStyle>
            <a:lvl1pPr algn="l">
              <a:defRPr sz="1200">
                <a:latin typeface="Nunito Sans" panose="00000500000000000000" pitchFamily="2" charset="0"/>
              </a:defRPr>
            </a:lvl1pPr>
          </a:lstStyle>
          <a:p>
            <a:endParaRPr lang="en-GB"/>
          </a:p>
        </p:txBody>
      </p:sp>
      <p:sp>
        <p:nvSpPr>
          <p:cNvPr id="7" name="Slide Number Placeholder 6"/>
          <p:cNvSpPr>
            <a:spLocks noGrp="1"/>
          </p:cNvSpPr>
          <p:nvPr>
            <p:ph type="sldNum" sz="quarter" idx="5"/>
          </p:nvPr>
        </p:nvSpPr>
        <p:spPr>
          <a:xfrm>
            <a:off x="9207500" y="8685213"/>
            <a:ext cx="7045325" cy="458787"/>
          </a:xfrm>
          <a:prstGeom prst="rect">
            <a:avLst/>
          </a:prstGeom>
        </p:spPr>
        <p:txBody>
          <a:bodyPr vert="horz" lIns="91440" tIns="45720" rIns="91440" bIns="45720" rtlCol="0" anchor="b"/>
          <a:lstStyle>
            <a:lvl1pPr algn="r">
              <a:defRPr sz="1200">
                <a:latin typeface="Nunito Sans" panose="00000500000000000000" pitchFamily="2" charset="0"/>
              </a:defRPr>
            </a:lvl1pPr>
          </a:lstStyle>
          <a:p>
            <a:fld id="{DC81CCE8-8669-844C-8A1E-83EDDE9464AC}" type="slidenum">
              <a:rPr lang="en-GB" smtClean="0"/>
              <a:pPr/>
              <a:t>‹#›</a:t>
            </a:fld>
            <a:endParaRPr lang="en-GB"/>
          </a:p>
        </p:txBody>
      </p:sp>
    </p:spTree>
    <p:extLst>
      <p:ext uri="{BB962C8B-B14F-4D97-AF65-F5344CB8AC3E}">
        <p14:creationId xmlns:p14="http://schemas.microsoft.com/office/powerpoint/2010/main" val="361657018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Nunito Sans" panose="00000500000000000000" pitchFamily="2" charset="0"/>
        <a:ea typeface="+mn-ea"/>
        <a:cs typeface="+mn-cs"/>
      </a:defRPr>
    </a:lvl1pPr>
    <a:lvl2pPr marL="342900" algn="l" defTabSz="685800" rtl="0" eaLnBrk="1" latinLnBrk="0" hangingPunct="1">
      <a:defRPr sz="900" kern="1200">
        <a:solidFill>
          <a:schemeClr val="tx1"/>
        </a:solidFill>
        <a:latin typeface="Nunito Sans" panose="00000500000000000000" pitchFamily="2" charset="0"/>
        <a:ea typeface="+mn-ea"/>
        <a:cs typeface="+mn-cs"/>
      </a:defRPr>
    </a:lvl2pPr>
    <a:lvl3pPr marL="685800" algn="l" defTabSz="685800" rtl="0" eaLnBrk="1" latinLnBrk="0" hangingPunct="1">
      <a:defRPr sz="900" kern="1200">
        <a:solidFill>
          <a:schemeClr val="tx1"/>
        </a:solidFill>
        <a:latin typeface="Nunito Sans" panose="00000500000000000000" pitchFamily="2" charset="0"/>
        <a:ea typeface="+mn-ea"/>
        <a:cs typeface="+mn-cs"/>
      </a:defRPr>
    </a:lvl3pPr>
    <a:lvl4pPr marL="1028700" algn="l" defTabSz="685800" rtl="0" eaLnBrk="1" latinLnBrk="0" hangingPunct="1">
      <a:defRPr sz="900" kern="1200">
        <a:solidFill>
          <a:schemeClr val="tx1"/>
        </a:solidFill>
        <a:latin typeface="Nunito Sans" panose="00000500000000000000" pitchFamily="2" charset="0"/>
        <a:ea typeface="+mn-ea"/>
        <a:cs typeface="+mn-cs"/>
      </a:defRPr>
    </a:lvl4pPr>
    <a:lvl5pPr marL="1371600" algn="l" defTabSz="685800" rtl="0" eaLnBrk="1" latinLnBrk="0" hangingPunct="1">
      <a:defRPr sz="900" kern="1200">
        <a:solidFill>
          <a:schemeClr val="tx1"/>
        </a:solidFill>
        <a:latin typeface="Nunito Sans" panose="00000500000000000000" pitchFamily="2"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Introduce yourself  - Transformation Lead for Wiltshire, Cub Leader in Salisbury</a:t>
            </a:r>
          </a:p>
          <a:p>
            <a:endParaRPr lang="en-US" dirty="0">
              <a:latin typeface="Calibri"/>
              <a:ea typeface="Calibri"/>
              <a:cs typeface="Calibri"/>
            </a:endParaRPr>
          </a:p>
          <a:p>
            <a:r>
              <a:rPr lang="en-US" dirty="0">
                <a:latin typeface="Calibri"/>
                <a:ea typeface="Calibri"/>
                <a:cs typeface="Calibri"/>
              </a:rPr>
              <a:t>Introduce Justin – County Chair</a:t>
            </a:r>
          </a:p>
          <a:p>
            <a:endParaRPr lang="en-US" dirty="0">
              <a:latin typeface="Calibri"/>
              <a:ea typeface="Calibri"/>
              <a:cs typeface="Calibri"/>
            </a:endParaRPr>
          </a:p>
          <a:p>
            <a:r>
              <a:rPr lang="en-US" dirty="0">
                <a:latin typeface="Calibri"/>
                <a:ea typeface="Calibri"/>
                <a:cs typeface="Calibri"/>
              </a:rPr>
              <a:t>Questions in chat</a:t>
            </a:r>
          </a:p>
        </p:txBody>
      </p:sp>
      <p:sp>
        <p:nvSpPr>
          <p:cNvPr id="4" name="Slide Number Placeholder 3"/>
          <p:cNvSpPr>
            <a:spLocks noGrp="1"/>
          </p:cNvSpPr>
          <p:nvPr>
            <p:ph type="sldNum" sz="quarter" idx="5"/>
          </p:nvPr>
        </p:nvSpPr>
        <p:spPr/>
        <p:txBody>
          <a:bodyPr/>
          <a:lstStyle/>
          <a:p>
            <a:fld id="{DC81CCE8-8669-844C-8A1E-83EDDE9464AC}" type="slidenum">
              <a:rPr lang="en-GB" smtClean="0"/>
              <a:pPr/>
              <a:t>1</a:t>
            </a:fld>
            <a:endParaRPr lang="en-GB"/>
          </a:p>
        </p:txBody>
      </p:sp>
    </p:spTree>
    <p:extLst>
      <p:ext uri="{BB962C8B-B14F-4D97-AF65-F5344CB8AC3E}">
        <p14:creationId xmlns:p14="http://schemas.microsoft.com/office/powerpoint/2010/main" val="446269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11</a:t>
            </a:fld>
            <a:endParaRPr lang="en-GB"/>
          </a:p>
        </p:txBody>
      </p:sp>
    </p:spTree>
    <p:extLst>
      <p:ext uri="{BB962C8B-B14F-4D97-AF65-F5344CB8AC3E}">
        <p14:creationId xmlns:p14="http://schemas.microsoft.com/office/powerpoint/2010/main" val="3532717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13</a:t>
            </a:fld>
            <a:endParaRPr lang="en-GB"/>
          </a:p>
        </p:txBody>
      </p:sp>
    </p:spTree>
    <p:extLst>
      <p:ext uri="{BB962C8B-B14F-4D97-AF65-F5344CB8AC3E}">
        <p14:creationId xmlns:p14="http://schemas.microsoft.com/office/powerpoint/2010/main" val="41628878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14</a:t>
            </a:fld>
            <a:endParaRPr lang="en-GB"/>
          </a:p>
        </p:txBody>
      </p:sp>
    </p:spTree>
    <p:extLst>
      <p:ext uri="{BB962C8B-B14F-4D97-AF65-F5344CB8AC3E}">
        <p14:creationId xmlns:p14="http://schemas.microsoft.com/office/powerpoint/2010/main" val="42548425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15</a:t>
            </a:fld>
            <a:endParaRPr lang="en-GB"/>
          </a:p>
        </p:txBody>
      </p:sp>
    </p:spTree>
    <p:extLst>
      <p:ext uri="{BB962C8B-B14F-4D97-AF65-F5344CB8AC3E}">
        <p14:creationId xmlns:p14="http://schemas.microsoft.com/office/powerpoint/2010/main" val="17487782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16</a:t>
            </a:fld>
            <a:endParaRPr lang="en-GB"/>
          </a:p>
        </p:txBody>
      </p:sp>
    </p:spTree>
    <p:extLst>
      <p:ext uri="{BB962C8B-B14F-4D97-AF65-F5344CB8AC3E}">
        <p14:creationId xmlns:p14="http://schemas.microsoft.com/office/powerpoint/2010/main" val="8543291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17</a:t>
            </a:fld>
            <a:endParaRPr lang="en-GB"/>
          </a:p>
        </p:txBody>
      </p:sp>
    </p:spTree>
    <p:extLst>
      <p:ext uri="{BB962C8B-B14F-4D97-AF65-F5344CB8AC3E}">
        <p14:creationId xmlns:p14="http://schemas.microsoft.com/office/powerpoint/2010/main" val="30206351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18</a:t>
            </a:fld>
            <a:endParaRPr lang="en-GB"/>
          </a:p>
        </p:txBody>
      </p:sp>
    </p:spTree>
    <p:extLst>
      <p:ext uri="{BB962C8B-B14F-4D97-AF65-F5344CB8AC3E}">
        <p14:creationId xmlns:p14="http://schemas.microsoft.com/office/powerpoint/2010/main" val="26410202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19</a:t>
            </a:fld>
            <a:endParaRPr lang="en-GB"/>
          </a:p>
        </p:txBody>
      </p:sp>
    </p:spTree>
    <p:extLst>
      <p:ext uri="{BB962C8B-B14F-4D97-AF65-F5344CB8AC3E}">
        <p14:creationId xmlns:p14="http://schemas.microsoft.com/office/powerpoint/2010/main" val="2286535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20</a:t>
            </a:fld>
            <a:endParaRPr lang="en-GB"/>
          </a:p>
        </p:txBody>
      </p:sp>
    </p:spTree>
    <p:extLst>
      <p:ext uri="{BB962C8B-B14F-4D97-AF65-F5344CB8AC3E}">
        <p14:creationId xmlns:p14="http://schemas.microsoft.com/office/powerpoint/2010/main" val="38024138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21</a:t>
            </a:fld>
            <a:endParaRPr lang="en-GB"/>
          </a:p>
        </p:txBody>
      </p:sp>
    </p:spTree>
    <p:extLst>
      <p:ext uri="{BB962C8B-B14F-4D97-AF65-F5344CB8AC3E}">
        <p14:creationId xmlns:p14="http://schemas.microsoft.com/office/powerpoint/2010/main" val="601611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part of the wider transformation programme, there will be some changes to Executive Committees and how they function.</a:t>
            </a:r>
          </a:p>
          <a:p>
            <a:endParaRPr lang="en-GB" dirty="0"/>
          </a:p>
          <a:p>
            <a:r>
              <a:rPr lang="en-GB" dirty="0"/>
              <a:t>This </a:t>
            </a:r>
            <a:r>
              <a:rPr lang="en-GB" dirty="0" err="1"/>
              <a:t>slidepack</a:t>
            </a:r>
            <a:r>
              <a:rPr lang="en-GB" dirty="0"/>
              <a:t> will provide you with the information you need to share with the rest of your teams, to ensure continued compliance with POR and other legal requirements.</a:t>
            </a:r>
          </a:p>
          <a:p>
            <a:endParaRPr lang="en-GB" dirty="0"/>
          </a:p>
          <a:p>
            <a:r>
              <a:rPr lang="en-GB" dirty="0"/>
              <a:t>These changes have been informed by some of the wider transformation focus areas, as well as changes to good practice guidance from charity regulators.</a:t>
            </a:r>
          </a:p>
          <a:p>
            <a:endParaRPr lang="en-GB" dirty="0"/>
          </a:p>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2</a:t>
            </a:fld>
            <a:endParaRPr lang="en-GB"/>
          </a:p>
        </p:txBody>
      </p:sp>
    </p:spTree>
    <p:extLst>
      <p:ext uri="{BB962C8B-B14F-4D97-AF65-F5344CB8AC3E}">
        <p14:creationId xmlns:p14="http://schemas.microsoft.com/office/powerpoint/2010/main" val="32787224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22</a:t>
            </a:fld>
            <a:endParaRPr lang="en-GB"/>
          </a:p>
        </p:txBody>
      </p:sp>
    </p:spTree>
    <p:extLst>
      <p:ext uri="{BB962C8B-B14F-4D97-AF65-F5344CB8AC3E}">
        <p14:creationId xmlns:p14="http://schemas.microsoft.com/office/powerpoint/2010/main" val="32404138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23</a:t>
            </a:fld>
            <a:endParaRPr lang="en-GB"/>
          </a:p>
        </p:txBody>
      </p:sp>
    </p:spTree>
    <p:extLst>
      <p:ext uri="{BB962C8B-B14F-4D97-AF65-F5344CB8AC3E}">
        <p14:creationId xmlns:p14="http://schemas.microsoft.com/office/powerpoint/2010/main" val="22692279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24</a:t>
            </a:fld>
            <a:endParaRPr lang="en-GB"/>
          </a:p>
        </p:txBody>
      </p:sp>
    </p:spTree>
    <p:extLst>
      <p:ext uri="{BB962C8B-B14F-4D97-AF65-F5344CB8AC3E}">
        <p14:creationId xmlns:p14="http://schemas.microsoft.com/office/powerpoint/2010/main" val="2395751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25</a:t>
            </a:fld>
            <a:endParaRPr lang="en-GB"/>
          </a:p>
        </p:txBody>
      </p:sp>
    </p:spTree>
    <p:extLst>
      <p:ext uri="{BB962C8B-B14F-4D97-AF65-F5344CB8AC3E}">
        <p14:creationId xmlns:p14="http://schemas.microsoft.com/office/powerpoint/2010/main" val="36255278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26</a:t>
            </a:fld>
            <a:endParaRPr lang="en-GB"/>
          </a:p>
        </p:txBody>
      </p:sp>
    </p:spTree>
    <p:extLst>
      <p:ext uri="{BB962C8B-B14F-4D97-AF65-F5344CB8AC3E}">
        <p14:creationId xmlns:p14="http://schemas.microsoft.com/office/powerpoint/2010/main" val="22097294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27</a:t>
            </a:fld>
            <a:endParaRPr lang="en-GB"/>
          </a:p>
        </p:txBody>
      </p:sp>
    </p:spTree>
    <p:extLst>
      <p:ext uri="{BB962C8B-B14F-4D97-AF65-F5344CB8AC3E}">
        <p14:creationId xmlns:p14="http://schemas.microsoft.com/office/powerpoint/2010/main" val="556512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transformation programme as a whole is designed around this, our north star.</a:t>
            </a:r>
          </a:p>
          <a:p>
            <a:endParaRPr lang="en-GB" dirty="0"/>
          </a:p>
          <a:p>
            <a:r>
              <a:rPr lang="en-GB" dirty="0"/>
              <a:t>We always aim to provide more young people with skills for life, but we can’t do that without the support from adult volunteers. As we know, recruiting and retaining volunteers is challenging in some areas for a variety of reasons. The changes involved in this programme will help us grow our adult volunteer teams, leading to further growth in our youth membership.</a:t>
            </a:r>
          </a:p>
          <a:p>
            <a:endParaRPr lang="en-GB" dirty="0"/>
          </a:p>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3</a:t>
            </a:fld>
            <a:endParaRPr lang="en-GB"/>
          </a:p>
        </p:txBody>
      </p:sp>
    </p:spTree>
    <p:extLst>
      <p:ext uri="{BB962C8B-B14F-4D97-AF65-F5344CB8AC3E}">
        <p14:creationId xmlns:p14="http://schemas.microsoft.com/office/powerpoint/2010/main" val="3749979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7000"/>
              </a:lnSpc>
              <a:spcBef>
                <a:spcPts val="0"/>
              </a:spcBef>
              <a:spcAft>
                <a:spcPts val="0"/>
              </a:spcAft>
              <a:buClrTx/>
              <a:buSzTx/>
              <a:buFont typeface="Symbol" panose="05050102010706020507" pitchFamily="18" charset="2"/>
              <a:buNone/>
              <a:tabLst/>
              <a:defRPr/>
            </a:pPr>
            <a:r>
              <a:rPr lang="en-GB" sz="900" dirty="0">
                <a:latin typeface="Calibri" panose="020F0502020204030204" pitchFamily="34" charset="0"/>
                <a:ea typeface="Calibri" panose="020F0502020204030204" pitchFamily="34" charset="0"/>
                <a:cs typeface="Arial" panose="020B0604020202020204" pitchFamily="34" charset="0"/>
              </a:rPr>
              <a:t>We understand that the world of volunteering has changed over the last few years, and it continues to do so today. </a:t>
            </a:r>
          </a:p>
          <a:p>
            <a:pPr marL="0" marR="0" lvl="0" indent="0" algn="l" defTabSz="685800"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n-GB" sz="900" dirty="0">
              <a:latin typeface="Calibri" panose="020F0502020204030204" pitchFamily="34" charset="0"/>
              <a:ea typeface="Calibri" panose="020F0502020204030204" pitchFamily="34" charset="0"/>
              <a:cs typeface="Arial" panose="020B0604020202020204" pitchFamily="34" charset="0"/>
            </a:endParaRPr>
          </a:p>
          <a:p>
            <a:pPr marL="0" marR="0" lvl="0" indent="0" algn="l" defTabSz="685800" rtl="0" eaLnBrk="1" fontAlgn="auto" latinLnBrk="0" hangingPunct="1">
              <a:lnSpc>
                <a:spcPct val="107000"/>
              </a:lnSpc>
              <a:spcBef>
                <a:spcPts val="0"/>
              </a:spcBef>
              <a:spcAft>
                <a:spcPts val="0"/>
              </a:spcAft>
              <a:buClrTx/>
              <a:buSzTx/>
              <a:buFont typeface="Symbol" panose="05050102010706020507" pitchFamily="18" charset="2"/>
              <a:buNone/>
              <a:tabLst/>
              <a:defRPr/>
            </a:pPr>
            <a:r>
              <a:rPr lang="en-GB" sz="900" dirty="0">
                <a:latin typeface="Calibri" panose="020F0502020204030204" pitchFamily="34" charset="0"/>
                <a:ea typeface="Calibri" panose="020F0502020204030204" pitchFamily="34" charset="0"/>
                <a:cs typeface="Arial" panose="020B0604020202020204" pitchFamily="34" charset="0"/>
              </a:rPr>
              <a:t>We need to remain flexible in our approach to volunteering, to make sure every adult volunteer feels valued for the work they do.</a:t>
            </a:r>
          </a:p>
          <a:p>
            <a:pPr marL="0" marR="0" lvl="0" indent="0" algn="l" defTabSz="685800"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n-GB" sz="900" dirty="0">
              <a:latin typeface="Calibri" panose="020F0502020204030204" pitchFamily="34" charset="0"/>
              <a:ea typeface="Calibri" panose="020F0502020204030204" pitchFamily="34" charset="0"/>
              <a:cs typeface="Arial" panose="020B0604020202020204" pitchFamily="34" charset="0"/>
            </a:endParaRPr>
          </a:p>
          <a:p>
            <a:pPr marL="0" marR="0" lvl="0" indent="0" algn="l" defTabSz="685800" rtl="0" eaLnBrk="1" fontAlgn="auto" latinLnBrk="0" hangingPunct="1">
              <a:lnSpc>
                <a:spcPct val="107000"/>
              </a:lnSpc>
              <a:spcBef>
                <a:spcPts val="0"/>
              </a:spcBef>
              <a:spcAft>
                <a:spcPts val="0"/>
              </a:spcAft>
              <a:buClrTx/>
              <a:buSzTx/>
              <a:buFont typeface="Symbol" panose="05050102010706020507" pitchFamily="18" charset="2"/>
              <a:buNone/>
              <a:tabLst/>
              <a:defRPr/>
            </a:pPr>
            <a:r>
              <a:rPr lang="en-GB" sz="900" dirty="0">
                <a:latin typeface="Calibri" panose="020F0502020204030204" pitchFamily="34" charset="0"/>
                <a:ea typeface="Calibri" panose="020F0502020204030204" pitchFamily="34" charset="0"/>
                <a:cs typeface="Arial" panose="020B0604020202020204" pitchFamily="34" charset="0"/>
              </a:rPr>
              <a:t>That flexibility needs to be offered directly to adult volunteers, not by exception but as standard.</a:t>
            </a: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8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en-GB" sz="8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549573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this is one of our key aims.</a:t>
            </a:r>
          </a:p>
          <a:p>
            <a:endParaRPr lang="en-GB" dirty="0"/>
          </a:p>
          <a:p>
            <a:r>
              <a:rPr lang="en-GB" dirty="0"/>
              <a:t>By making volunteering easier and more fun, we can find more volunteers to join our amazing teams that already do a great job. And those current volunteers will want to stay too!</a:t>
            </a:r>
          </a:p>
        </p:txBody>
      </p:sp>
      <p:sp>
        <p:nvSpPr>
          <p:cNvPr id="4" name="Slide Number Placeholder 3"/>
          <p:cNvSpPr>
            <a:spLocks noGrp="1"/>
          </p:cNvSpPr>
          <p:nvPr>
            <p:ph type="sldNum" sz="quarter" idx="5"/>
          </p:nvPr>
        </p:nvSpPr>
        <p:spPr/>
        <p:txBody>
          <a:bodyPr/>
          <a:lstStyle/>
          <a:p>
            <a:fld id="{DC81CCE8-8669-844C-8A1E-83EDDE9464AC}" type="slidenum">
              <a:rPr lang="en-GB" smtClean="0"/>
              <a:pPr/>
              <a:t>5</a:t>
            </a:fld>
            <a:endParaRPr lang="en-GB"/>
          </a:p>
        </p:txBody>
      </p:sp>
    </p:spTree>
    <p:extLst>
      <p:ext uri="{BB962C8B-B14F-4D97-AF65-F5344CB8AC3E}">
        <p14:creationId xmlns:p14="http://schemas.microsoft.com/office/powerpoint/2010/main" val="15396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first key change is to our volunteering culture.</a:t>
            </a:r>
          </a:p>
          <a:p>
            <a:endParaRPr lang="en-GB" dirty="0"/>
          </a:p>
          <a:p>
            <a:r>
              <a:rPr lang="en-GB" dirty="0"/>
              <a:t>We want to build a culture that is welcoming and inclusive to all, with built in support to help you get things done.</a:t>
            </a:r>
          </a:p>
          <a:p>
            <a:endParaRPr lang="en-GB" dirty="0"/>
          </a:p>
          <a:p>
            <a:r>
              <a:rPr lang="en-GB" dirty="0"/>
              <a:t>We are encouraging a new learning culture, and making our roles and structures easier to understand by everyone.</a:t>
            </a:r>
          </a:p>
          <a:p>
            <a:endParaRPr lang="en-GB" dirty="0"/>
          </a:p>
          <a:p>
            <a:r>
              <a:rPr lang="en-GB" dirty="0"/>
              <a:t>All of these changes will be supported by new digital tools, which helps us move towards a digitally enabled culture.</a:t>
            </a: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8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en-GB" sz="8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2226874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Lots of research has been done across the last 5 years, with a very diverse audience including adults from both within the organisation, as well as externally.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There has been lots of consultation with fellow volunteers to understand their views on these upcoming changes. You may have provided feedback yourself via the HQ Testing Hub.</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There is also a group of early adopter counties who will take on the changes early to provide feedback to the change teams at HQ before the wider transition takes place.</a:t>
            </a:r>
          </a:p>
          <a:p>
            <a:endParaRPr lang="en-GB"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8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0" lang="en-GB" sz="8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3312727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outcome of that research was that changes need to be made in these 3 core focus areas. These are;</a:t>
            </a:r>
          </a:p>
          <a:p>
            <a:endParaRPr lang="en-GB" dirty="0"/>
          </a:p>
          <a:p>
            <a:r>
              <a:rPr lang="en-GB" dirty="0"/>
              <a:t>Providing a warmer welcome for everyone</a:t>
            </a:r>
          </a:p>
          <a:p>
            <a:endParaRPr lang="en-GB" dirty="0"/>
          </a:p>
          <a:p>
            <a:r>
              <a:rPr lang="en-GB" dirty="0"/>
              <a:t>Delivering a more engaging learning experience</a:t>
            </a:r>
          </a:p>
          <a:p>
            <a:endParaRPr lang="en-GB" dirty="0"/>
          </a:p>
          <a:p>
            <a:r>
              <a:rPr lang="en-GB" dirty="0"/>
              <a:t>Simplifying how we volunteer together</a:t>
            </a:r>
          </a:p>
          <a:p>
            <a:endParaRPr lang="en-GB" dirty="0"/>
          </a:p>
          <a:p>
            <a:r>
              <a:rPr lang="en-GB" dirty="0"/>
              <a:t>And all of these areas will be supported with new easy to use digital tools</a:t>
            </a: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8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en-GB" sz="8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15050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By moving to a team based approach, we will be able to offer more flexibility in our tasks and roles, as well as being able to offer roles suitable to peoples skills, interests and time.</a:t>
            </a:r>
          </a:p>
          <a:p>
            <a:endParaRPr lang="en-GB" dirty="0"/>
          </a:p>
          <a:p>
            <a:r>
              <a:rPr lang="en-GB" dirty="0"/>
              <a:t>We will have new team descriptions, providing a clear purpose and responsibilities to ensure our volunteers and young people have the required support.</a:t>
            </a:r>
          </a:p>
        </p:txBody>
      </p:sp>
      <p:sp>
        <p:nvSpPr>
          <p:cNvPr id="4" name="Slide Number Placeholder 3"/>
          <p:cNvSpPr>
            <a:spLocks noGrp="1"/>
          </p:cNvSpPr>
          <p:nvPr>
            <p:ph type="sldNum" sz="quarter" idx="5"/>
          </p:nvPr>
        </p:nvSpPr>
        <p:spPr/>
        <p:txBody>
          <a:bodyPr/>
          <a:lstStyle/>
          <a:p>
            <a:fld id="{DC81CCE8-8669-844C-8A1E-83EDDE9464AC}" type="slidenum">
              <a:rPr lang="en-GB" smtClean="0"/>
              <a:pPr/>
              <a:t>10</a:t>
            </a:fld>
            <a:endParaRPr lang="en-GB"/>
          </a:p>
        </p:txBody>
      </p:sp>
    </p:spTree>
    <p:extLst>
      <p:ext uri="{BB962C8B-B14F-4D97-AF65-F5344CB8AC3E}">
        <p14:creationId xmlns:p14="http://schemas.microsoft.com/office/powerpoint/2010/main" val="31746745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1.jpg"/><Relationship Id="rId4" Type="http://schemas.openxmlformats.org/officeDocument/2006/relationships/image" Target="../media/image10.jp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78869" y="1586678"/>
            <a:ext cx="4834262" cy="353056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resentation by Image 2">
    <p:bg>
      <p:bgPr>
        <a:solidFill>
          <a:schemeClr val="bg1">
            <a:lumMod val="7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551C55C-2611-FF4E-8F35-A2C9B3FCEEEC}"/>
              </a:ext>
            </a:extLst>
          </p:cNvPr>
          <p:cNvSpPr>
            <a:spLocks noGrp="1"/>
          </p:cNvSpPr>
          <p:nvPr>
            <p:ph type="pic" sz="quarter" idx="11" hasCustomPrompt="1"/>
          </p:nvPr>
        </p:nvSpPr>
        <p:spPr>
          <a:xfrm>
            <a:off x="0" y="0"/>
            <a:ext cx="12192000" cy="6858000"/>
          </a:xfrm>
        </p:spPr>
        <p:txBody>
          <a:bodyPr anchor="ctr"/>
          <a:lstStyle>
            <a:lvl1pPr marL="10800" indent="0" algn="ctr">
              <a:buNone/>
              <a:defRPr baseline="0"/>
            </a:lvl1pPr>
          </a:lstStyle>
          <a:p>
            <a:r>
              <a:rPr lang="en-GB"/>
              <a:t>Click to insert image</a:t>
            </a:r>
          </a:p>
          <a:p>
            <a:r>
              <a:rPr lang="en-GB"/>
              <a:t>The optimum image size is 1280 x 720 pixels at 96 dpi</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11" name="Title 10"/>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2" name="Text Placeholder 2">
            <a:extLst>
              <a:ext uri="{FF2B5EF4-FFF2-40B4-BE49-F238E27FC236}">
                <a16:creationId xmlns:a16="http://schemas.microsoft.com/office/drawing/2014/main" id="{C13EEE70-AD17-5442-A93D-1F009D5C7135}"/>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sp>
        <p:nvSpPr>
          <p:cNvPr id="28" name="Text Placeholder 27">
            <a:extLst>
              <a:ext uri="{FF2B5EF4-FFF2-40B4-BE49-F238E27FC236}">
                <a16:creationId xmlns:a16="http://schemas.microsoft.com/office/drawing/2014/main" id="{9D6C8741-5B1A-7A41-BC67-34065FEE5BC0}"/>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817087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172657D-AA9B-4F4D-B5B6-BA102684D61C}"/>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2" name="Picture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4477066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50248021-CDB1-884B-8922-522C04F9E99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8055882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4C8E871-E152-F649-9F9E-174AD7C348F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3145243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2848646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16910673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21864074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6932283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38301665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862481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8" name="Text Placeholder 7">
            <a:extLst>
              <a:ext uri="{FF2B5EF4-FFF2-40B4-BE49-F238E27FC236}">
                <a16:creationId xmlns:a16="http://schemas.microsoft.com/office/drawing/2014/main" id="{B9BF7824-4379-834E-86BB-B51DDD0B2DAC}"/>
              </a:ext>
            </a:extLst>
          </p:cNvPr>
          <p:cNvSpPr>
            <a:spLocks noGrp="1"/>
          </p:cNvSpPr>
          <p:nvPr>
            <p:ph type="body" sz="quarter" idx="10" hasCustomPrompt="1"/>
          </p:nvPr>
        </p:nvSpPr>
        <p:spPr>
          <a:xfrm>
            <a:off x="1981338" y="4569517"/>
            <a:ext cx="8229325" cy="1019175"/>
          </a:xfrm>
        </p:spPr>
        <p:txBody>
          <a:bodyPr>
            <a:noAutofit/>
          </a:bodyPr>
          <a:lstStyle>
            <a:lvl1pPr marL="0" indent="0" algn="ctr" defTabSz="685800" rtl="0" eaLnBrk="1" latinLnBrk="0" hangingPunct="1">
              <a:buNone/>
              <a:defRPr lang="en-US" sz="4050" b="0" kern="1200" dirty="0" smtClean="0">
                <a:solidFill>
                  <a:schemeClr val="bg1"/>
                </a:solidFill>
                <a:latin typeface="Nunito Sans Black" panose="00000A00000000000000" pitchFamily="2" charset="0"/>
                <a:ea typeface="+mn-ea"/>
                <a:cs typeface="+mn-cs"/>
              </a:defRPr>
            </a:lvl1pPr>
          </a:lstStyle>
          <a:p>
            <a:pPr lvl="0"/>
            <a:r>
              <a:rPr lang="en-US"/>
              <a:t>Insert name here</a:t>
            </a:r>
          </a:p>
        </p:txBody>
      </p:sp>
      <p:pic>
        <p:nvPicPr>
          <p:cNvPr id="32" name="Picture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02191" y="1581152"/>
            <a:ext cx="3787619" cy="2766176"/>
          </a:xfrm>
          <a:prstGeom prst="rect">
            <a:avLst/>
          </a:prstGeom>
        </p:spPr>
      </p:pic>
    </p:spTree>
    <p:extLst>
      <p:ext uri="{BB962C8B-B14F-4D97-AF65-F5344CB8AC3E}">
        <p14:creationId xmlns:p14="http://schemas.microsoft.com/office/powerpoint/2010/main" val="6094524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5261276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6075793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9428750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7" name="Picture 26">
            <a:extLst>
              <a:ext uri="{FF2B5EF4-FFF2-40B4-BE49-F238E27FC236}">
                <a16:creationId xmlns:a16="http://schemas.microsoft.com/office/drawing/2014/main" id="{41C61C70-6A4D-439C-8A89-8538802DC9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20969472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20969472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0F57CD9A-2D1D-7A4C-BF76-1884EF4102F3}"/>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hasCustomPrompt="1"/>
          </p:nvPr>
        </p:nvSpPr>
        <p:spPr>
          <a:xfrm>
            <a:off x="1158000" y="1620000"/>
            <a:ext cx="3780000" cy="4502943"/>
          </a:xfrm>
          <a:prstGeom prst="rect">
            <a:avLst/>
          </a:prstGeom>
        </p:spPr>
        <p:txBody>
          <a:bodyPr>
            <a:noAutofit/>
          </a:bodyPr>
          <a:lstStyle>
            <a:lvl1pPr marL="133200" marR="3810" indent="-122400" algn="l" defTabSz="685800" rtl="0" eaLnBrk="1" latinLnBrk="0" hangingPunct="1">
              <a:lnSpc>
                <a:spcPts val="1950"/>
              </a:lnSpc>
              <a:spcBef>
                <a:spcPts val="315"/>
              </a:spcBef>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Set the bullets</a:t>
            </a:r>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13368068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6942904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781859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076330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3545087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9" name="object 2"/>
          <p:cNvSpPr txBox="1"/>
          <p:nvPr userDrawn="1"/>
        </p:nvSpPr>
        <p:spPr>
          <a:xfrm>
            <a:off x="2266950" y="4034726"/>
            <a:ext cx="2558415" cy="632866"/>
          </a:xfrm>
          <a:prstGeom prst="rect">
            <a:avLst/>
          </a:prstGeom>
        </p:spPr>
        <p:txBody>
          <a:bodyPr vert="horz" wrap="square" lIns="0" tIns="9525" rIns="0" bIns="0" rtlCol="0">
            <a:spAutoFit/>
          </a:bodyPr>
          <a:lstStyle/>
          <a:p>
            <a:pPr marL="9525">
              <a:lnSpc>
                <a:spcPct val="100000"/>
              </a:lnSpc>
              <a:spcBef>
                <a:spcPts val="75"/>
              </a:spcBef>
            </a:pPr>
            <a:r>
              <a:rPr sz="4050" b="0" i="0" spc="-4">
                <a:solidFill>
                  <a:srgbClr val="FFFFFF"/>
                </a:solidFill>
                <a:latin typeface="Nunito Sans Black" pitchFamily="2" charset="77"/>
                <a:ea typeface="Nunito Sans Black" charset="0"/>
                <a:cs typeface="Nunito Sans Black" charset="0"/>
              </a:rPr>
              <a:t>Thank</a:t>
            </a:r>
            <a:r>
              <a:rPr sz="4050" b="0" i="0" spc="-30">
                <a:solidFill>
                  <a:srgbClr val="FFFFFF"/>
                </a:solidFill>
                <a:latin typeface="Nunito Sans Black" pitchFamily="2" charset="77"/>
                <a:ea typeface="Nunito Sans Black" charset="0"/>
                <a:cs typeface="Nunito Sans Black" charset="0"/>
              </a:rPr>
              <a:t> </a:t>
            </a:r>
            <a:r>
              <a:rPr sz="4050" b="0" i="0" spc="-98">
                <a:solidFill>
                  <a:srgbClr val="FFFFFF"/>
                </a:solidFill>
                <a:latin typeface="Nunito Sans Black" pitchFamily="2" charset="77"/>
                <a:ea typeface="Nunito Sans Black" charset="0"/>
                <a:cs typeface="Nunito Sans Black" charset="0"/>
              </a:rPr>
              <a:t>you</a:t>
            </a:r>
            <a:endParaRPr sz="4050" b="0" i="0">
              <a:latin typeface="Nunito Sans Black" pitchFamily="2" charset="77"/>
              <a:ea typeface="Nunito Sans Black" charset="0"/>
              <a:cs typeface="Nunito Sans Black" charset="0"/>
            </a:endParaRPr>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11822979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2574168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666337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10304020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34051003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26972553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34898962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19416803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34227794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4992902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940199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11822979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7078382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6854556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5458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60889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11624518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42654173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28494331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050095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1" name="object 19">
            <a:extLst>
              <a:ext uri="{FF2B5EF4-FFF2-40B4-BE49-F238E27FC236}">
                <a16:creationId xmlns:a16="http://schemas.microsoft.com/office/drawing/2014/main"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2" name="object 21">
            <a:extLst>
              <a:ext uri="{FF2B5EF4-FFF2-40B4-BE49-F238E27FC236}">
                <a16:creationId xmlns:a16="http://schemas.microsoft.com/office/drawing/2014/main"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pic>
        <p:nvPicPr>
          <p:cNvPr id="36" name="Picture 3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10476294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52873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41" name="Group 40"/>
          <p:cNvGrpSpPr/>
          <p:nvPr userDrawn="1"/>
        </p:nvGrpSpPr>
        <p:grpSpPr>
          <a:xfrm>
            <a:off x="10077450" y="359569"/>
            <a:ext cx="1752622" cy="493120"/>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6" name="Picture 25"/>
          <p:cNvPicPr>
            <a:picLocks noChangeAspect="1"/>
          </p:cNvPicPr>
          <p:nvPr userDrawn="1"/>
        </p:nvPicPr>
        <p:blipFill rotWithShape="1">
          <a:blip r:embed="rId2">
            <a:extLst>
              <a:ext uri="{28A0092B-C50C-407E-A947-70E740481C1C}">
                <a14:useLocalDpi xmlns:a14="http://schemas.microsoft.com/office/drawing/2010/main" val="0"/>
              </a:ext>
            </a:extLst>
          </a:blip>
          <a:srcRect l="21449" r="21449" b="35521"/>
          <a:stretch/>
        </p:blipFill>
        <p:spPr>
          <a:xfrm>
            <a:off x="2846663" y="852689"/>
            <a:ext cx="6498674" cy="5359268"/>
          </a:xfrm>
          <a:prstGeom prst="rect">
            <a:avLst/>
          </a:prstGeom>
        </p:spPr>
      </p:pic>
    </p:spTree>
    <p:extLst>
      <p:ext uri="{BB962C8B-B14F-4D97-AF65-F5344CB8AC3E}">
        <p14:creationId xmlns:p14="http://schemas.microsoft.com/office/powerpoint/2010/main" val="1520627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4085906"/>
            <a:ext cx="7595382" cy="1914189"/>
          </a:xfrm>
        </p:spPr>
        <p:txBody>
          <a:bodyPr numCol="1" spcCol="252000">
            <a:noAutofit/>
          </a:bodyPr>
          <a:lstStyle>
            <a:lvl1pPr marL="10800" indent="0">
              <a:lnSpc>
                <a:spcPts val="4800"/>
              </a:lnSpc>
              <a:spcBef>
                <a:spcPts val="0"/>
              </a:spcBef>
              <a:buNone/>
              <a:defRPr sz="4050">
                <a:solidFill>
                  <a:schemeClr val="bg1"/>
                </a:solidFill>
              </a:defRPr>
            </a:lvl1pPr>
            <a:lvl2pPr marL="0" indent="0">
              <a:lnSpc>
                <a:spcPts val="4800"/>
              </a:lnSpc>
              <a:spcBef>
                <a:spcPts val="0"/>
              </a:spcBef>
              <a:buNone/>
              <a:defRPr sz="4050" b="0" i="0">
                <a:solidFill>
                  <a:schemeClr val="bg1"/>
                </a:solidFill>
                <a:latin typeface="Nunito Sans Black" pitchFamily="2" charset="77"/>
              </a:defRPr>
            </a:lvl2pPr>
            <a:lvl3pPr marL="0">
              <a:lnSpc>
                <a:spcPts val="4800"/>
              </a:lnSpc>
              <a:spcBef>
                <a:spcPts val="0"/>
              </a:spcBef>
              <a:defRPr sz="4050">
                <a:solidFill>
                  <a:schemeClr val="bg1"/>
                </a:solidFill>
              </a:defRPr>
            </a:lvl3pPr>
            <a:lvl4pPr>
              <a:lnSpc>
                <a:spcPts val="4800"/>
              </a:lnSpc>
              <a:spcBef>
                <a:spcPts val="0"/>
              </a:spcBef>
              <a:defRPr sz="4050" b="1" i="0">
                <a:solidFill>
                  <a:schemeClr val="bg1"/>
                </a:solidFill>
                <a:latin typeface="Nunito Sans" pitchFamily="2" charset="77"/>
              </a:defRPr>
            </a:lvl4pPr>
            <a:lvl5pPr>
              <a:lnSpc>
                <a:spcPts val="4800"/>
              </a:lnSpc>
              <a:spcBef>
                <a:spcPts val="0"/>
              </a:spcBef>
              <a:defRPr sz="4050">
                <a:solidFill>
                  <a:schemeClr val="bg1"/>
                </a:solidFill>
              </a:defRPr>
            </a:lvl5pPr>
          </a:lstStyle>
          <a:p>
            <a:pPr lvl="0"/>
            <a:r>
              <a:rPr lang="en-US"/>
              <a:t>Click to edit Master text styles</a:t>
            </a:r>
          </a:p>
          <a:p>
            <a:pPr lvl="1"/>
            <a:r>
              <a:rPr lang="en-US"/>
              <a:t>Second level</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4767667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Blank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Tree>
    <p:extLst>
      <p:ext uri="{BB962C8B-B14F-4D97-AF65-F5344CB8AC3E}">
        <p14:creationId xmlns:p14="http://schemas.microsoft.com/office/powerpoint/2010/main" val="10857417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Blank whi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Tree>
    <p:extLst>
      <p:ext uri="{BB962C8B-B14F-4D97-AF65-F5344CB8AC3E}">
        <p14:creationId xmlns:p14="http://schemas.microsoft.com/office/powerpoint/2010/main" val="37085388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t>4/13/2023</a:t>
            </a:fld>
            <a:endParaRPr lang="en-US"/>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extLst>
      <p:ext uri="{BB962C8B-B14F-4D97-AF65-F5344CB8AC3E}">
        <p14:creationId xmlns:p14="http://schemas.microsoft.com/office/powerpoint/2010/main" val="2944661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l="21449" r="21449" b="35521"/>
          <a:stretch/>
        </p:blipFill>
        <p:spPr>
          <a:xfrm>
            <a:off x="2846663" y="852689"/>
            <a:ext cx="6498674" cy="5359268"/>
          </a:xfrm>
          <a:prstGeom prst="rect">
            <a:avLst/>
          </a:prstGeom>
        </p:spPr>
      </p:pic>
    </p:spTree>
    <p:extLst>
      <p:ext uri="{BB962C8B-B14F-4D97-AF65-F5344CB8AC3E}">
        <p14:creationId xmlns:p14="http://schemas.microsoft.com/office/powerpoint/2010/main" val="860964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4312205" y="6390227"/>
            <a:ext cx="113680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6" name="Holder 6"/>
          <p:cNvSpPr>
            <a:spLocks noGrp="1"/>
          </p:cNvSpPr>
          <p:nvPr>
            <p:ph type="sldNum" sz="quarter" idx="7"/>
          </p:nvPr>
        </p:nvSpPr>
        <p:spPr>
          <a:xfrm>
            <a:off x="5938362" y="6390227"/>
            <a:ext cx="15763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40646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GB"/>
              <a:t>18/02/2018</a:t>
            </a:r>
            <a:endParaRPr lang="mr-IN"/>
          </a:p>
        </p:txBody>
      </p:sp>
      <p:sp>
        <p:nvSpPr>
          <p:cNvPr id="23" name="Title 10">
            <a:extLst>
              <a:ext uri="{FF2B5EF4-FFF2-40B4-BE49-F238E27FC236}">
                <a16:creationId xmlns:a16="http://schemas.microsoft.com/office/drawing/2014/main" id="{FA61C894-DE54-A347-B550-E8736DB232A2}"/>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tx1"/>
                </a:solidFill>
                <a:latin typeface="Nunito Sans Black" charset="0"/>
                <a:ea typeface="Nunito Sans Black" charset="0"/>
                <a:cs typeface="Nunito Sans Black" charset="0"/>
              </a:defRPr>
            </a:lvl1pPr>
          </a:lstStyle>
          <a:p>
            <a:r>
              <a:rPr lang="en-US"/>
              <a:t>Name Surname</a:t>
            </a:r>
          </a:p>
        </p:txBody>
      </p:sp>
      <p:sp>
        <p:nvSpPr>
          <p:cNvPr id="24" name="Text Placeholder 27">
            <a:extLst>
              <a:ext uri="{FF2B5EF4-FFF2-40B4-BE49-F238E27FC236}">
                <a16:creationId xmlns:a16="http://schemas.microsoft.com/office/drawing/2014/main" id="{151A4A86-DF9E-E04F-B5A9-25426172538D}"/>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5" name="Text Placeholder 2">
            <a:extLst>
              <a:ext uri="{FF2B5EF4-FFF2-40B4-BE49-F238E27FC236}">
                <a16:creationId xmlns:a16="http://schemas.microsoft.com/office/drawing/2014/main" id="{858EA145-0FC2-1D43-9549-82788FFD1840}"/>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tx2"/>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4" y="5454243"/>
            <a:ext cx="3695984" cy="1042284"/>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23" name="Title 10">
            <a:extLst>
              <a:ext uri="{FF2B5EF4-FFF2-40B4-BE49-F238E27FC236}">
                <a16:creationId xmlns:a16="http://schemas.microsoft.com/office/drawing/2014/main" id="{55952E06-538E-3847-8E39-0DF2E6C154C6}"/>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5" name="Text Placeholder 27">
            <a:extLst>
              <a:ext uri="{FF2B5EF4-FFF2-40B4-BE49-F238E27FC236}">
                <a16:creationId xmlns:a16="http://schemas.microsoft.com/office/drawing/2014/main" id="{678492E3-6289-7F4A-AB70-D84688E2F8D7}"/>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6" name="Text Placeholder 2">
            <a:extLst>
              <a:ext uri="{FF2B5EF4-FFF2-40B4-BE49-F238E27FC236}">
                <a16:creationId xmlns:a16="http://schemas.microsoft.com/office/drawing/2014/main" id="{2058389D-8FFE-594B-9577-7643880F3793}"/>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90606269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0067964" y="6390227"/>
            <a:ext cx="113680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a:xfrm>
            <a:off x="342901" y="6322375"/>
            <a:ext cx="1740590" cy="207749"/>
          </a:xfrm>
          <a:prstGeom prst="rect">
            <a:avLst/>
          </a:prstGeom>
        </p:spPr>
        <p:txBody>
          <a:bodyPr wrap="square" lIns="0" tIns="0" rIns="0" bIns="0" anchor="b">
            <a:spAutoFit/>
          </a:bodyPr>
          <a:lstStyle>
            <a:lvl1pPr marL="9525" algn="l" defTabSz="685800" rtl="0" eaLnBrk="1" latinLnBrk="0" hangingPunct="1">
              <a:lnSpc>
                <a:spcPct val="100000"/>
              </a:lnSpc>
              <a:spcBef>
                <a:spcPts val="90"/>
              </a:spcBef>
              <a:defRPr lang="en-US" sz="1350" b="0" i="0" kern="1200" spc="-4" smtClean="0">
                <a:solidFill>
                  <a:schemeClr val="tx1"/>
                </a:solidFill>
                <a:latin typeface="Nunito Sans" charset="0"/>
                <a:ea typeface="Nunito Sans" charset="0"/>
                <a:cs typeface="Nunito Sans" charset="0"/>
              </a:defRPr>
            </a:lvl1pPr>
          </a:lstStyle>
          <a:p>
            <a:r>
              <a:rPr lang="en-GB"/>
              <a:t>18/02/2018</a:t>
            </a:r>
            <a:endParaRPr lang="mr-IN"/>
          </a:p>
        </p:txBody>
      </p:sp>
      <p:sp>
        <p:nvSpPr>
          <p:cNvPr id="6" name="Holder 6"/>
          <p:cNvSpPr>
            <a:spLocks noGrp="1"/>
          </p:cNvSpPr>
          <p:nvPr>
            <p:ph type="sldNum" sz="quarter" idx="7"/>
          </p:nvPr>
        </p:nvSpPr>
        <p:spPr>
          <a:xfrm>
            <a:off x="11694121" y="6390227"/>
            <a:ext cx="15763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 name="Text Placeholder 1">
            <a:extLst>
              <a:ext uri="{FF2B5EF4-FFF2-40B4-BE49-F238E27FC236}">
                <a16:creationId xmlns:a16="http://schemas.microsoft.com/office/drawing/2014/main" id="{EEB9D245-AF4C-A94D-8056-49CC09246EF2}"/>
              </a:ext>
            </a:extLst>
          </p:cNvPr>
          <p:cNvSpPr>
            <a:spLocks noGrp="1"/>
          </p:cNvSpPr>
          <p:nvPr>
            <p:ph type="body" idx="1"/>
          </p:nvPr>
        </p:nvSpPr>
        <p:spPr>
          <a:xfrm>
            <a:off x="342900" y="1825229"/>
            <a:ext cx="11010900" cy="4351734"/>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Holder 2">
            <a:extLst>
              <a:ext uri="{FF2B5EF4-FFF2-40B4-BE49-F238E27FC236}">
                <a16:creationId xmlns:a16="http://schemas.microsoft.com/office/drawing/2014/main" id="{4D44D9BB-CA16-684F-99FA-C3CDDAAB6EEA}"/>
              </a:ext>
            </a:extLst>
          </p:cNvPr>
          <p:cNvSpPr txBox="1">
            <a:spLocks/>
          </p:cNvSpPr>
          <p:nvPr userDrawn="1"/>
        </p:nvSpPr>
        <p:spPr>
          <a:xfrm>
            <a:off x="345675" y="326552"/>
            <a:ext cx="5750325" cy="207749"/>
          </a:xfrm>
          <a:prstGeom prst="rect">
            <a:avLst/>
          </a:prstGeom>
        </p:spPr>
        <p:txBody>
          <a:bodyPr wrap="square" lIns="0" tIns="0" rIns="0" bIns="0" anchor="b">
            <a:spAutoFit/>
          </a:bodyPr>
          <a:lstStyle>
            <a:lvl1pPr marL="12700" algn="l" defTabSz="914400" rtl="0" eaLnBrk="1" latinLnBrk="0" hangingPunct="1">
              <a:lnSpc>
                <a:spcPct val="100000"/>
              </a:lnSpc>
              <a:spcBef>
                <a:spcPts val="100"/>
              </a:spcBef>
              <a:defRPr lang="en-US" sz="1800" b="0" i="0" kern="1200" spc="-5">
                <a:solidFill>
                  <a:schemeClr val="bg1"/>
                </a:solidFill>
                <a:latin typeface="Nunito Sans" charset="0"/>
                <a:ea typeface="Nunito Sans" charset="0"/>
                <a:cs typeface="Nunito Sans" charset="0"/>
              </a:defRPr>
            </a:lvl1pPr>
          </a:lstStyle>
          <a:p>
            <a:r>
              <a:rPr lang="en-GB" sz="1350">
                <a:solidFill>
                  <a:schemeClr val="tx1"/>
                </a:solidFill>
              </a:rPr>
              <a:t>Presentation title</a:t>
            </a:r>
          </a:p>
        </p:txBody>
      </p:sp>
      <p:sp>
        <p:nvSpPr>
          <p:cNvPr id="9" name="Holder 3">
            <a:extLst>
              <a:ext uri="{FF2B5EF4-FFF2-40B4-BE49-F238E27FC236}">
                <a16:creationId xmlns:a16="http://schemas.microsoft.com/office/drawing/2014/main" id="{A1047EC1-FDCA-904E-B3BA-BE4F586077C0}"/>
              </a:ext>
            </a:extLst>
          </p:cNvPr>
          <p:cNvSpPr txBox="1">
            <a:spLocks/>
          </p:cNvSpPr>
          <p:nvPr userDrawn="1"/>
        </p:nvSpPr>
        <p:spPr>
          <a:xfrm>
            <a:off x="345675" y="534300"/>
            <a:ext cx="5750325" cy="207749"/>
          </a:xfrm>
          <a:prstGeom prst="rect">
            <a:avLst/>
          </a:prstGeom>
        </p:spPr>
        <p:txBody>
          <a:bodyPr wrap="square" lIns="0" tIns="0" rIns="0" bIns="0" anchor="t">
            <a:spAutoFit/>
          </a:bodyPr>
          <a:lstStyle>
            <a:lvl1pPr marL="18000" indent="0" eaLnBrk="1" hangingPunct="1">
              <a:buClr>
                <a:schemeClr val="tx2"/>
              </a:buClr>
              <a:buSzPct val="125000"/>
              <a:buFont typeface="Arial" panose="020B0604020202020204" pitchFamily="34" charset="0"/>
              <a:buNone/>
              <a:defRPr lang="en-US" sz="1800" b="0" i="0" kern="1200" spc="-5" dirty="0" smtClean="0">
                <a:solidFill>
                  <a:srgbClr val="FFFFFF"/>
                </a:solidFill>
                <a:latin typeface="Nunito Sans Black" charset="0"/>
                <a:ea typeface="Nunito Sans Black" charset="0"/>
                <a:cs typeface="Nunito Sans Black" charset="0"/>
              </a:defRPr>
            </a:lvl1pPr>
            <a:lvl2pPr marL="18000" indent="0" eaLnBrk="1" hangingPunct="1">
              <a:buClr>
                <a:schemeClr val="tx2"/>
              </a:buClr>
              <a:buSzPct val="125000"/>
              <a:buFont typeface="Arial" panose="020B0604020202020204" pitchFamily="34" charset="0"/>
              <a:buNone/>
              <a:tabLst/>
              <a:defRPr sz="2400" b="0" i="0">
                <a:latin typeface="Nunito Sans Black" pitchFamily="2" charset="77"/>
                <a:ea typeface="+mn-ea"/>
                <a:cs typeface="+mn-cs"/>
              </a:defRPr>
            </a:lvl2pPr>
            <a:lvl3pPr marL="18000" indent="0" eaLnBrk="1" hangingPunct="1">
              <a:buClr>
                <a:schemeClr val="tx1"/>
              </a:buClr>
              <a:buSzPct val="125000"/>
              <a:buFont typeface="Arial" panose="020B0604020202020204" pitchFamily="34" charset="0"/>
              <a:buNone/>
              <a:tabLst/>
              <a:defRPr sz="2400">
                <a:solidFill>
                  <a:schemeClr val="tx2"/>
                </a:solidFill>
                <a:latin typeface="+mn-lt"/>
                <a:ea typeface="+mn-ea"/>
                <a:cs typeface="+mn-cs"/>
              </a:defRPr>
            </a:lvl3pPr>
            <a:lvl4pPr marL="18000" indent="0" eaLnBrk="1" hangingPunct="1">
              <a:buClr>
                <a:schemeClr val="tx1"/>
              </a:buClr>
              <a:buSzPct val="125000"/>
              <a:buFont typeface="Arial" panose="020B0604020202020204" pitchFamily="34" charset="0"/>
              <a:buNone/>
              <a:tabLst/>
              <a:defRPr sz="2400" b="0" i="0">
                <a:solidFill>
                  <a:schemeClr val="tx2"/>
                </a:solidFill>
                <a:latin typeface="Nunito Sans Black" pitchFamily="2" charset="77"/>
                <a:ea typeface="+mn-ea"/>
                <a:cs typeface="+mn-cs"/>
              </a:defRPr>
            </a:lvl4pPr>
            <a:lvl5pPr marL="18000" indent="0" eaLnBrk="1" hangingPunct="1">
              <a:spcBef>
                <a:spcPts val="2600"/>
              </a:spcBef>
              <a:buClr>
                <a:schemeClr val="tx2"/>
              </a:buClr>
              <a:buSzPct val="125000"/>
              <a:buFont typeface="Arial" panose="020B0604020202020204" pitchFamily="34" charset="0"/>
              <a:buNone/>
              <a:tabLst/>
              <a:defRPr sz="2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9525" algn="l" rtl="0">
              <a:spcBef>
                <a:spcPts val="30"/>
              </a:spcBef>
            </a:pPr>
            <a:r>
              <a:rPr lang="en-GB" sz="1350">
                <a:solidFill>
                  <a:schemeClr val="tx1"/>
                </a:solidFill>
              </a:rPr>
              <a:t>Page heading</a:t>
            </a:r>
          </a:p>
        </p:txBody>
      </p:sp>
    </p:spTree>
  </p:cSld>
  <p:clrMap bg1="lt1" tx1="dk1" bg2="lt2" tx2="dk2" accent1="accent1" accent2="accent2" accent3="accent3" accent4="accent4" accent5="accent5" accent6="accent6" hlink="hlink" folHlink="folHlink"/>
  <p:sldLayoutIdLst>
    <p:sldLayoutId id="2147483859" r:id="rId1"/>
    <p:sldLayoutId id="2147483706" r:id="rId2"/>
    <p:sldLayoutId id="2147483891" r:id="rId3"/>
    <p:sldLayoutId id="2147483691" r:id="rId4"/>
    <p:sldLayoutId id="2147483864" r:id="rId5"/>
    <p:sldLayoutId id="2147483865" r:id="rId6"/>
    <p:sldLayoutId id="2147483866" r:id="rId7"/>
    <p:sldLayoutId id="2147483860" r:id="rId8"/>
    <p:sldLayoutId id="2147483867" r:id="rId9"/>
    <p:sldLayoutId id="2147483868" r:id="rId10"/>
    <p:sldLayoutId id="2147483869" r:id="rId11"/>
    <p:sldLayoutId id="2147483870" r:id="rId12"/>
    <p:sldLayoutId id="2147483871" r:id="rId13"/>
    <p:sldLayoutId id="2147483872" r:id="rId14"/>
    <p:sldLayoutId id="2147483873" r:id="rId15"/>
    <p:sldLayoutId id="2147483713" r:id="rId16"/>
    <p:sldLayoutId id="2147483874" r:id="rId17"/>
    <p:sldLayoutId id="2147483714" r:id="rId18"/>
    <p:sldLayoutId id="2147483875" r:id="rId19"/>
    <p:sldLayoutId id="2147483715" r:id="rId20"/>
    <p:sldLayoutId id="2147483721" r:id="rId21"/>
    <p:sldLayoutId id="2147483876" r:id="rId22"/>
    <p:sldLayoutId id="2147483681" r:id="rId23"/>
    <p:sldLayoutId id="2147483877" r:id="rId24"/>
    <p:sldLayoutId id="2147483692" r:id="rId25"/>
    <p:sldLayoutId id="2147483711" r:id="rId26"/>
    <p:sldLayoutId id="2147483878" r:id="rId27"/>
    <p:sldLayoutId id="2147483683" r:id="rId28"/>
    <p:sldLayoutId id="2147483707" r:id="rId29"/>
    <p:sldLayoutId id="2147483697" r:id="rId30"/>
    <p:sldLayoutId id="2147483708" r:id="rId31"/>
    <p:sldLayoutId id="2147483701" r:id="rId32"/>
    <p:sldLayoutId id="2147483709" r:id="rId33"/>
    <p:sldLayoutId id="2147483702" r:id="rId34"/>
    <p:sldLayoutId id="2147483710" r:id="rId35"/>
    <p:sldLayoutId id="2147483687" r:id="rId36"/>
    <p:sldLayoutId id="2147483712" r:id="rId37"/>
    <p:sldLayoutId id="2147483699" r:id="rId38"/>
    <p:sldLayoutId id="2147483716" r:id="rId39"/>
    <p:sldLayoutId id="2147483717" r:id="rId40"/>
    <p:sldLayoutId id="2147483698" r:id="rId41"/>
    <p:sldLayoutId id="2147483722" r:id="rId42"/>
    <p:sldLayoutId id="2147483723" r:id="rId43"/>
    <p:sldLayoutId id="2147483700" r:id="rId44"/>
    <p:sldLayoutId id="2147483718" r:id="rId45"/>
    <p:sldLayoutId id="2147483719" r:id="rId46"/>
    <p:sldLayoutId id="2147483720" r:id="rId47"/>
    <p:sldLayoutId id="2147483689" r:id="rId48"/>
    <p:sldLayoutId id="2147483696" r:id="rId49"/>
    <p:sldLayoutId id="2147483703" r:id="rId50"/>
    <p:sldLayoutId id="2147483704" r:id="rId51"/>
    <p:sldLayoutId id="2147483705" r:id="rId52"/>
    <p:sldLayoutId id="2147483724" r:id="rId53"/>
  </p:sldLayoutIdLst>
  <p:txStyles>
    <p:titleStyle>
      <a:lvl1pPr marL="9525" algn="l" defTabSz="685800" rtl="0" eaLnBrk="1" latinLnBrk="0" hangingPunct="1">
        <a:lnSpc>
          <a:spcPct val="100000"/>
        </a:lnSpc>
        <a:spcBef>
          <a:spcPts val="75"/>
        </a:spcBef>
        <a:defRPr lang="en-US" sz="1350" b="0" i="0" kern="1200" spc="-4" dirty="0" smtClean="0">
          <a:solidFill>
            <a:schemeClr val="tx1"/>
          </a:solidFill>
          <a:latin typeface="Nunito Sans" charset="0"/>
          <a:ea typeface="Nunito Sans" charset="0"/>
          <a:cs typeface="Nunito Sans" charset="0"/>
        </a:defRPr>
      </a:lvl1pPr>
    </p:titleStyle>
    <p:bodyStyle>
      <a:lvl1pPr marL="133200" indent="-122400" eaLnBrk="1" hangingPunct="1">
        <a:buClr>
          <a:schemeClr val="tx2"/>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bodyStyle>
    <p:other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227" userDrawn="1">
          <p15:clr>
            <a:srgbClr val="F26B43"/>
          </p15:clr>
        </p15:guide>
        <p15:guide id="3" orient="horz" pos="4163" userDrawn="1">
          <p15:clr>
            <a:srgbClr val="F26B43"/>
          </p15:clr>
        </p15:guide>
        <p15:guide id="4" orient="horz" pos="227" userDrawn="1">
          <p15:clr>
            <a:srgbClr val="F26B43"/>
          </p15:clr>
        </p15:guide>
        <p15:guide id="5" pos="7452" userDrawn="1">
          <p15:clr>
            <a:srgbClr val="F26B43"/>
          </p15:clr>
        </p15:guide>
        <p15:guide id="6"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openxmlformats.org/officeDocument/2006/relationships/image" Target="../media/image22.png"/><Relationship Id="rId5" Type="http://schemas.openxmlformats.org/officeDocument/2006/relationships/image" Target="../media/image24.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C1EAEB7-B331-C443-8021-BFFE8DD4BBBE}"/>
              </a:ext>
            </a:extLst>
          </p:cNvPr>
          <p:cNvSpPr>
            <a:spLocks noGrp="1"/>
          </p:cNvSpPr>
          <p:nvPr>
            <p:ph type="body" sz="quarter" idx="10"/>
          </p:nvPr>
        </p:nvSpPr>
        <p:spPr>
          <a:xfrm>
            <a:off x="1445964" y="4683817"/>
            <a:ext cx="9300072" cy="1019175"/>
          </a:xfrm>
        </p:spPr>
        <p:txBody>
          <a:bodyPr vert="horz" lIns="0" tIns="0" rIns="0" bIns="0" rtlCol="0" anchor="t">
            <a:noAutofit/>
          </a:bodyPr>
          <a:lstStyle/>
          <a:p>
            <a:r>
              <a:rPr lang="en-GB" dirty="0">
                <a:latin typeface="Nunito Sans Black"/>
              </a:rPr>
              <a:t>Changes to Executive Committees</a:t>
            </a:r>
          </a:p>
        </p:txBody>
      </p:sp>
    </p:spTree>
    <p:extLst>
      <p:ext uri="{BB962C8B-B14F-4D97-AF65-F5344CB8AC3E}">
        <p14:creationId xmlns:p14="http://schemas.microsoft.com/office/powerpoint/2010/main" val="915844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A3FC9A-57E6-0FB7-189F-AAC1DC24E1AA}"/>
              </a:ext>
            </a:extLst>
          </p:cNvPr>
          <p:cNvSpPr>
            <a:spLocks noGrp="1"/>
          </p:cNvSpPr>
          <p:nvPr>
            <p:ph type="ctrTitle"/>
          </p:nvPr>
        </p:nvSpPr>
        <p:spPr/>
        <p:txBody>
          <a:bodyPr/>
          <a:lstStyle/>
          <a:p>
            <a:r>
              <a:rPr lang="en-GB"/>
              <a:t>Transitioning to Trustee Boards</a:t>
            </a:r>
          </a:p>
        </p:txBody>
      </p:sp>
      <p:sp>
        <p:nvSpPr>
          <p:cNvPr id="4" name="Subtitle 3">
            <a:extLst>
              <a:ext uri="{FF2B5EF4-FFF2-40B4-BE49-F238E27FC236}">
                <a16:creationId xmlns:a16="http://schemas.microsoft.com/office/drawing/2014/main" id="{279859CC-2048-3FDF-BAC8-563CF3E0832C}"/>
              </a:ext>
            </a:extLst>
          </p:cNvPr>
          <p:cNvSpPr>
            <a:spLocks noGrp="1"/>
          </p:cNvSpPr>
          <p:nvPr>
            <p:ph type="subTitle" idx="4"/>
          </p:nvPr>
        </p:nvSpPr>
        <p:spPr/>
        <p:txBody>
          <a:bodyPr/>
          <a:lstStyle/>
          <a:p>
            <a:r>
              <a:rPr lang="en-GB"/>
              <a:t>Moving to a team-based approach</a:t>
            </a:r>
          </a:p>
        </p:txBody>
      </p:sp>
      <p:sp>
        <p:nvSpPr>
          <p:cNvPr id="9" name="TextBox 8">
            <a:extLst>
              <a:ext uri="{FF2B5EF4-FFF2-40B4-BE49-F238E27FC236}">
                <a16:creationId xmlns:a16="http://schemas.microsoft.com/office/drawing/2014/main" id="{24FD1763-E64D-4529-0D89-4F515C46659E}"/>
              </a:ext>
            </a:extLst>
          </p:cNvPr>
          <p:cNvSpPr txBox="1"/>
          <p:nvPr/>
        </p:nvSpPr>
        <p:spPr>
          <a:xfrm>
            <a:off x="204409" y="940682"/>
            <a:ext cx="6305217" cy="523220"/>
          </a:xfrm>
          <a:prstGeom prst="rect">
            <a:avLst/>
          </a:prstGeom>
          <a:noFill/>
        </p:spPr>
        <p:txBody>
          <a:bodyPr wrap="square" lIns="91440" tIns="45720" rIns="91440" bIns="45720" anchor="t">
            <a:spAutoFit/>
          </a:bodyPr>
          <a:lstStyle/>
          <a:p>
            <a:pPr marL="64770">
              <a:spcBef>
                <a:spcPts val="2145"/>
              </a:spcBef>
            </a:pPr>
            <a:r>
              <a:rPr lang="en-GB" sz="2800" b="1" dirty="0">
                <a:solidFill>
                  <a:srgbClr val="7413DC"/>
                </a:solidFill>
                <a:latin typeface="Nunito Sans Black"/>
                <a:cs typeface="Nunito Sans Black"/>
              </a:rPr>
              <a:t>Moving </a:t>
            </a:r>
            <a:r>
              <a:rPr lang="en-GB" sz="2800" b="1">
                <a:solidFill>
                  <a:srgbClr val="7413DC"/>
                </a:solidFill>
                <a:latin typeface="Nunito Sans Black"/>
                <a:cs typeface="Nunito Sans Black"/>
              </a:rPr>
              <a:t>to </a:t>
            </a:r>
            <a:r>
              <a:rPr lang="en-GB" sz="2800" b="1" dirty="0">
                <a:solidFill>
                  <a:srgbClr val="7413DC"/>
                </a:solidFill>
                <a:latin typeface="Nunito Sans Black"/>
                <a:cs typeface="Nunito Sans Black"/>
              </a:rPr>
              <a:t>a team-based approach</a:t>
            </a:r>
          </a:p>
        </p:txBody>
      </p:sp>
      <p:sp>
        <p:nvSpPr>
          <p:cNvPr id="2" name="TextBox 1">
            <a:extLst>
              <a:ext uri="{FF2B5EF4-FFF2-40B4-BE49-F238E27FC236}">
                <a16:creationId xmlns:a16="http://schemas.microsoft.com/office/drawing/2014/main" id="{42BEA281-80EF-9E19-8144-D2BD5AAA9942}"/>
              </a:ext>
            </a:extLst>
          </p:cNvPr>
          <p:cNvSpPr txBox="1"/>
          <p:nvPr/>
        </p:nvSpPr>
        <p:spPr>
          <a:xfrm>
            <a:off x="345675" y="1742048"/>
            <a:ext cx="6446064" cy="4324261"/>
          </a:xfrm>
          <a:prstGeom prst="rect">
            <a:avLst/>
          </a:prstGeom>
          <a:noFill/>
        </p:spPr>
        <p:txBody>
          <a:bodyPr wrap="square" lIns="91440" tIns="45720" rIns="91440" bIns="45720" rtlCol="0" anchor="t">
            <a:spAutoFit/>
          </a:bodyPr>
          <a:lstStyle/>
          <a:p>
            <a:pPr marL="10795" defTabSz="914400"/>
            <a:r>
              <a:rPr lang="en-GB" sz="2400" kern="0" dirty="0">
                <a:solidFill>
                  <a:sysClr val="windowText" lastClr="000000"/>
                </a:solidFill>
              </a:rPr>
              <a:t>The key principles for these new teams are to: </a:t>
            </a:r>
          </a:p>
          <a:p>
            <a:pPr marL="10795" defTabSz="914400"/>
            <a:endParaRPr lang="en-GB" sz="2400" kern="0" dirty="0">
              <a:solidFill>
                <a:sysClr val="windowText" lastClr="000000"/>
              </a:solidFill>
            </a:endParaRPr>
          </a:p>
          <a:p>
            <a:pPr marL="353695" indent="-342900" defTabSz="914400">
              <a:spcBef>
                <a:spcPts val="600"/>
              </a:spcBef>
              <a:spcAft>
                <a:spcPts val="600"/>
              </a:spcAft>
              <a:buClr>
                <a:schemeClr val="tx2"/>
              </a:buClr>
              <a:buSzPct val="125000"/>
              <a:buFont typeface="Arial" panose="020B0604020202020204" pitchFamily="34" charset="0"/>
              <a:buChar char="•"/>
            </a:pPr>
            <a:r>
              <a:rPr lang="en-GB" sz="2400" kern="0" dirty="0">
                <a:solidFill>
                  <a:sysClr val="windowText" lastClr="000000"/>
                </a:solidFill>
              </a:rPr>
              <a:t>Allow for </a:t>
            </a:r>
            <a:r>
              <a:rPr lang="en-GB" sz="2400" dirty="0"/>
              <a:t>flexible volunteering that suits people’s skills, interests, and time</a:t>
            </a:r>
          </a:p>
          <a:p>
            <a:pPr marL="353695" indent="-342900" defTabSz="914400">
              <a:spcBef>
                <a:spcPts val="600"/>
              </a:spcBef>
              <a:spcAft>
                <a:spcPts val="600"/>
              </a:spcAft>
              <a:buClr>
                <a:schemeClr val="tx2"/>
              </a:buClr>
              <a:buSzPct val="125000"/>
              <a:buFont typeface="Arial" panose="020B0604020202020204" pitchFamily="34" charset="0"/>
              <a:buChar char="•"/>
            </a:pPr>
            <a:r>
              <a:rPr lang="en-GB" sz="2400" dirty="0"/>
              <a:t>Provide clear purpose and responsibilities to ensure our volunteers and young people have the required support</a:t>
            </a:r>
          </a:p>
          <a:p>
            <a:pPr marL="353695" indent="-342900" defTabSz="914400">
              <a:spcBef>
                <a:spcPts val="600"/>
              </a:spcBef>
              <a:spcAft>
                <a:spcPts val="600"/>
              </a:spcAft>
              <a:buClr>
                <a:schemeClr val="tx2"/>
              </a:buClr>
              <a:buSzPct val="125000"/>
              <a:buFont typeface="Arial" panose="020B0604020202020204" pitchFamily="34" charset="0"/>
              <a:buChar char="•"/>
            </a:pPr>
            <a:r>
              <a:rPr lang="en-GB" sz="2400" dirty="0"/>
              <a:t>Have tasks that will be shared among a team </a:t>
            </a:r>
          </a:p>
          <a:p>
            <a:pPr marL="353695" indent="-342900" defTabSz="914400">
              <a:spcBef>
                <a:spcPts val="600"/>
              </a:spcBef>
              <a:spcAft>
                <a:spcPts val="600"/>
              </a:spcAft>
              <a:buClr>
                <a:schemeClr val="tx2"/>
              </a:buClr>
              <a:buSzPct val="125000"/>
              <a:buFont typeface="Arial" panose="020B0604020202020204" pitchFamily="34" charset="0"/>
              <a:buChar char="•"/>
            </a:pPr>
            <a:r>
              <a:rPr lang="en-GB" sz="2400" dirty="0"/>
              <a:t>Be led by a Team Leader or Lead Volunteer</a:t>
            </a:r>
          </a:p>
        </p:txBody>
      </p:sp>
      <p:pic>
        <p:nvPicPr>
          <p:cNvPr id="6" name="Picture 5">
            <a:extLst>
              <a:ext uri="{FF2B5EF4-FFF2-40B4-BE49-F238E27FC236}">
                <a16:creationId xmlns:a16="http://schemas.microsoft.com/office/drawing/2014/main" id="{EBCDD28B-25D3-4FF4-6FF8-A78E963CC8E8}"/>
              </a:ext>
            </a:extLst>
          </p:cNvPr>
          <p:cNvPicPr>
            <a:picLocks noChangeAspect="1"/>
          </p:cNvPicPr>
          <p:nvPr/>
        </p:nvPicPr>
        <p:blipFill rotWithShape="1">
          <a:blip r:embed="rId3"/>
          <a:srcRect r="5607"/>
          <a:stretch/>
        </p:blipFill>
        <p:spPr>
          <a:xfrm>
            <a:off x="6791739" y="2143542"/>
            <a:ext cx="5241262" cy="3269972"/>
          </a:xfrm>
          <a:prstGeom prst="rect">
            <a:avLst/>
          </a:prstGeom>
        </p:spPr>
      </p:pic>
    </p:spTree>
    <p:extLst>
      <p:ext uri="{BB962C8B-B14F-4D97-AF65-F5344CB8AC3E}">
        <p14:creationId xmlns:p14="http://schemas.microsoft.com/office/powerpoint/2010/main" val="38192731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770C1F5-034F-C753-CE16-BE6AF0A45664}"/>
              </a:ext>
            </a:extLst>
          </p:cNvPr>
          <p:cNvGrpSpPr>
            <a:grpSpLocks/>
          </p:cNvGrpSpPr>
          <p:nvPr/>
        </p:nvGrpSpPr>
        <p:grpSpPr bwMode="auto">
          <a:xfrm>
            <a:off x="6386945" y="1600202"/>
            <a:ext cx="4535170" cy="4540356"/>
            <a:chOff x="4787" y="-960"/>
            <a:chExt cx="7142" cy="8563"/>
          </a:xfrm>
        </p:grpSpPr>
        <p:sp>
          <p:nvSpPr>
            <p:cNvPr id="3" name="Freeform 22">
              <a:extLst>
                <a:ext uri="{FF2B5EF4-FFF2-40B4-BE49-F238E27FC236}">
                  <a16:creationId xmlns:a16="http://schemas.microsoft.com/office/drawing/2014/main" id="{2A6ED176-2809-7F74-0020-62AC7E817C24}"/>
                </a:ext>
              </a:extLst>
            </p:cNvPr>
            <p:cNvSpPr>
              <a:spLocks/>
            </p:cNvSpPr>
            <p:nvPr/>
          </p:nvSpPr>
          <p:spPr bwMode="auto">
            <a:xfrm>
              <a:off x="5807" y="270"/>
              <a:ext cx="5102" cy="6111"/>
            </a:xfrm>
            <a:custGeom>
              <a:avLst/>
              <a:gdLst>
                <a:gd name="T0" fmla="*/ 474 w 4334"/>
                <a:gd name="T1" fmla="*/ 0 h 4527"/>
                <a:gd name="T2" fmla="*/ 397 w 4334"/>
                <a:gd name="T3" fmla="*/ 6 h 4527"/>
                <a:gd name="T4" fmla="*/ 324 w 4334"/>
                <a:gd name="T5" fmla="*/ 24 h 4527"/>
                <a:gd name="T6" fmla="*/ 256 w 4334"/>
                <a:gd name="T7" fmla="*/ 53 h 4527"/>
                <a:gd name="T8" fmla="*/ 194 w 4334"/>
                <a:gd name="T9" fmla="*/ 91 h 4527"/>
                <a:gd name="T10" fmla="*/ 139 w 4334"/>
                <a:gd name="T11" fmla="*/ 139 h 4527"/>
                <a:gd name="T12" fmla="*/ 91 w 4334"/>
                <a:gd name="T13" fmla="*/ 194 h 4527"/>
                <a:gd name="T14" fmla="*/ 53 w 4334"/>
                <a:gd name="T15" fmla="*/ 256 h 4527"/>
                <a:gd name="T16" fmla="*/ 24 w 4334"/>
                <a:gd name="T17" fmla="*/ 324 h 4527"/>
                <a:gd name="T18" fmla="*/ 6 w 4334"/>
                <a:gd name="T19" fmla="*/ 397 h 4527"/>
                <a:gd name="T20" fmla="*/ 0 w 4334"/>
                <a:gd name="T21" fmla="*/ 474 h 4527"/>
                <a:gd name="T22" fmla="*/ 0 w 4334"/>
                <a:gd name="T23" fmla="*/ 4052 h 4527"/>
                <a:gd name="T24" fmla="*/ 6 w 4334"/>
                <a:gd name="T25" fmla="*/ 4129 h 4527"/>
                <a:gd name="T26" fmla="*/ 24 w 4334"/>
                <a:gd name="T27" fmla="*/ 4202 h 4527"/>
                <a:gd name="T28" fmla="*/ 53 w 4334"/>
                <a:gd name="T29" fmla="*/ 4270 h 4527"/>
                <a:gd name="T30" fmla="*/ 91 w 4334"/>
                <a:gd name="T31" fmla="*/ 4332 h 4527"/>
                <a:gd name="T32" fmla="*/ 139 w 4334"/>
                <a:gd name="T33" fmla="*/ 4387 h 4527"/>
                <a:gd name="T34" fmla="*/ 194 w 4334"/>
                <a:gd name="T35" fmla="*/ 4435 h 4527"/>
                <a:gd name="T36" fmla="*/ 256 w 4334"/>
                <a:gd name="T37" fmla="*/ 4473 h 4527"/>
                <a:gd name="T38" fmla="*/ 324 w 4334"/>
                <a:gd name="T39" fmla="*/ 4502 h 4527"/>
                <a:gd name="T40" fmla="*/ 397 w 4334"/>
                <a:gd name="T41" fmla="*/ 4520 h 4527"/>
                <a:gd name="T42" fmla="*/ 474 w 4334"/>
                <a:gd name="T43" fmla="*/ 4526 h 4527"/>
                <a:gd name="T44" fmla="*/ 3858 w 4334"/>
                <a:gd name="T45" fmla="*/ 4526 h 4527"/>
                <a:gd name="T46" fmla="*/ 3935 w 4334"/>
                <a:gd name="T47" fmla="*/ 4520 h 4527"/>
                <a:gd name="T48" fmla="*/ 4008 w 4334"/>
                <a:gd name="T49" fmla="*/ 4502 h 4527"/>
                <a:gd name="T50" fmla="*/ 4077 w 4334"/>
                <a:gd name="T51" fmla="*/ 4473 h 4527"/>
                <a:gd name="T52" fmla="*/ 4139 w 4334"/>
                <a:gd name="T53" fmla="*/ 4435 h 4527"/>
                <a:gd name="T54" fmla="*/ 4194 w 4334"/>
                <a:gd name="T55" fmla="*/ 4387 h 4527"/>
                <a:gd name="T56" fmla="*/ 4242 w 4334"/>
                <a:gd name="T57" fmla="*/ 4332 h 4527"/>
                <a:gd name="T58" fmla="*/ 4280 w 4334"/>
                <a:gd name="T59" fmla="*/ 4270 h 4527"/>
                <a:gd name="T60" fmla="*/ 4309 w 4334"/>
                <a:gd name="T61" fmla="*/ 4202 h 4527"/>
                <a:gd name="T62" fmla="*/ 4327 w 4334"/>
                <a:gd name="T63" fmla="*/ 4129 h 4527"/>
                <a:gd name="T64" fmla="*/ 4333 w 4334"/>
                <a:gd name="T65" fmla="*/ 4052 h 4527"/>
                <a:gd name="T66" fmla="*/ 4333 w 4334"/>
                <a:gd name="T67" fmla="*/ 474 h 4527"/>
                <a:gd name="T68" fmla="*/ 4327 w 4334"/>
                <a:gd name="T69" fmla="*/ 397 h 4527"/>
                <a:gd name="T70" fmla="*/ 4309 w 4334"/>
                <a:gd name="T71" fmla="*/ 324 h 4527"/>
                <a:gd name="T72" fmla="*/ 4280 w 4334"/>
                <a:gd name="T73" fmla="*/ 256 h 4527"/>
                <a:gd name="T74" fmla="*/ 4242 w 4334"/>
                <a:gd name="T75" fmla="*/ 194 h 4527"/>
                <a:gd name="T76" fmla="*/ 4194 w 4334"/>
                <a:gd name="T77" fmla="*/ 139 h 4527"/>
                <a:gd name="T78" fmla="*/ 4139 w 4334"/>
                <a:gd name="T79" fmla="*/ 91 h 4527"/>
                <a:gd name="T80" fmla="*/ 4077 w 4334"/>
                <a:gd name="T81" fmla="*/ 53 h 4527"/>
                <a:gd name="T82" fmla="*/ 4008 w 4334"/>
                <a:gd name="T83" fmla="*/ 24 h 4527"/>
                <a:gd name="T84" fmla="*/ 3935 w 4334"/>
                <a:gd name="T85" fmla="*/ 6 h 4527"/>
                <a:gd name="T86" fmla="*/ 3858 w 4334"/>
                <a:gd name="T87" fmla="*/ 0 h 4527"/>
                <a:gd name="T88" fmla="*/ 474 w 4334"/>
                <a:gd name="T89" fmla="*/ 0 h 4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334" h="4527">
                  <a:moveTo>
                    <a:pt x="474" y="0"/>
                  </a:moveTo>
                  <a:lnTo>
                    <a:pt x="397" y="6"/>
                  </a:lnTo>
                  <a:lnTo>
                    <a:pt x="324" y="24"/>
                  </a:lnTo>
                  <a:lnTo>
                    <a:pt x="256" y="53"/>
                  </a:lnTo>
                  <a:lnTo>
                    <a:pt x="194" y="91"/>
                  </a:lnTo>
                  <a:lnTo>
                    <a:pt x="139" y="139"/>
                  </a:lnTo>
                  <a:lnTo>
                    <a:pt x="91" y="194"/>
                  </a:lnTo>
                  <a:lnTo>
                    <a:pt x="53" y="256"/>
                  </a:lnTo>
                  <a:lnTo>
                    <a:pt x="24" y="324"/>
                  </a:lnTo>
                  <a:lnTo>
                    <a:pt x="6" y="397"/>
                  </a:lnTo>
                  <a:lnTo>
                    <a:pt x="0" y="474"/>
                  </a:lnTo>
                  <a:lnTo>
                    <a:pt x="0" y="4052"/>
                  </a:lnTo>
                  <a:lnTo>
                    <a:pt x="6" y="4129"/>
                  </a:lnTo>
                  <a:lnTo>
                    <a:pt x="24" y="4202"/>
                  </a:lnTo>
                  <a:lnTo>
                    <a:pt x="53" y="4270"/>
                  </a:lnTo>
                  <a:lnTo>
                    <a:pt x="91" y="4332"/>
                  </a:lnTo>
                  <a:lnTo>
                    <a:pt x="139" y="4387"/>
                  </a:lnTo>
                  <a:lnTo>
                    <a:pt x="194" y="4435"/>
                  </a:lnTo>
                  <a:lnTo>
                    <a:pt x="256" y="4473"/>
                  </a:lnTo>
                  <a:lnTo>
                    <a:pt x="324" y="4502"/>
                  </a:lnTo>
                  <a:lnTo>
                    <a:pt x="397" y="4520"/>
                  </a:lnTo>
                  <a:lnTo>
                    <a:pt x="474" y="4526"/>
                  </a:lnTo>
                  <a:lnTo>
                    <a:pt x="3858" y="4526"/>
                  </a:lnTo>
                  <a:lnTo>
                    <a:pt x="3935" y="4520"/>
                  </a:lnTo>
                  <a:lnTo>
                    <a:pt x="4008" y="4502"/>
                  </a:lnTo>
                  <a:lnTo>
                    <a:pt x="4077" y="4473"/>
                  </a:lnTo>
                  <a:lnTo>
                    <a:pt x="4139" y="4435"/>
                  </a:lnTo>
                  <a:lnTo>
                    <a:pt x="4194" y="4387"/>
                  </a:lnTo>
                  <a:lnTo>
                    <a:pt x="4242" y="4332"/>
                  </a:lnTo>
                  <a:lnTo>
                    <a:pt x="4280" y="4270"/>
                  </a:lnTo>
                  <a:lnTo>
                    <a:pt x="4309" y="4202"/>
                  </a:lnTo>
                  <a:lnTo>
                    <a:pt x="4327" y="4129"/>
                  </a:lnTo>
                  <a:lnTo>
                    <a:pt x="4333" y="4052"/>
                  </a:lnTo>
                  <a:lnTo>
                    <a:pt x="4333" y="474"/>
                  </a:lnTo>
                  <a:lnTo>
                    <a:pt x="4327" y="397"/>
                  </a:lnTo>
                  <a:lnTo>
                    <a:pt x="4309" y="324"/>
                  </a:lnTo>
                  <a:lnTo>
                    <a:pt x="4280" y="256"/>
                  </a:lnTo>
                  <a:lnTo>
                    <a:pt x="4242" y="194"/>
                  </a:lnTo>
                  <a:lnTo>
                    <a:pt x="4194" y="139"/>
                  </a:lnTo>
                  <a:lnTo>
                    <a:pt x="4139" y="91"/>
                  </a:lnTo>
                  <a:lnTo>
                    <a:pt x="4077" y="53"/>
                  </a:lnTo>
                  <a:lnTo>
                    <a:pt x="4008" y="24"/>
                  </a:lnTo>
                  <a:lnTo>
                    <a:pt x="3935" y="6"/>
                  </a:lnTo>
                  <a:lnTo>
                    <a:pt x="3858" y="0"/>
                  </a:lnTo>
                  <a:lnTo>
                    <a:pt x="474" y="0"/>
                  </a:lnTo>
                  <a:close/>
                </a:path>
              </a:pathLst>
            </a:custGeom>
            <a:noFill/>
            <a:ln w="28575">
              <a:solidFill>
                <a:srgbClr val="7413DC"/>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4" name="Freeform 23">
              <a:extLst>
                <a:ext uri="{FF2B5EF4-FFF2-40B4-BE49-F238E27FC236}">
                  <a16:creationId xmlns:a16="http://schemas.microsoft.com/office/drawing/2014/main" id="{124913CE-B8C2-B75E-C5F4-E5F9C517A5C6}"/>
                </a:ext>
              </a:extLst>
            </p:cNvPr>
            <p:cNvSpPr>
              <a:spLocks/>
            </p:cNvSpPr>
            <p:nvPr/>
          </p:nvSpPr>
          <p:spPr bwMode="auto">
            <a:xfrm>
              <a:off x="7337" y="-960"/>
              <a:ext cx="2041" cy="2444"/>
            </a:xfrm>
            <a:custGeom>
              <a:avLst/>
              <a:gdLst>
                <a:gd name="T0" fmla="*/ 1676 w 1908"/>
                <a:gd name="T1" fmla="*/ 0 h 1907"/>
                <a:gd name="T2" fmla="*/ 230 w 1908"/>
                <a:gd name="T3" fmla="*/ 0 h 1907"/>
                <a:gd name="T4" fmla="*/ 157 w 1908"/>
                <a:gd name="T5" fmla="*/ 11 h 1907"/>
                <a:gd name="T6" fmla="*/ 94 w 1908"/>
                <a:gd name="T7" fmla="*/ 44 h 1907"/>
                <a:gd name="T8" fmla="*/ 44 w 1908"/>
                <a:gd name="T9" fmla="*/ 94 h 1907"/>
                <a:gd name="T10" fmla="*/ 11 w 1908"/>
                <a:gd name="T11" fmla="*/ 157 h 1907"/>
                <a:gd name="T12" fmla="*/ 0 w 1908"/>
                <a:gd name="T13" fmla="*/ 230 h 1907"/>
                <a:gd name="T14" fmla="*/ 0 w 1908"/>
                <a:gd name="T15" fmla="*/ 1676 h 1907"/>
                <a:gd name="T16" fmla="*/ 11 w 1908"/>
                <a:gd name="T17" fmla="*/ 1749 h 1907"/>
                <a:gd name="T18" fmla="*/ 44 w 1908"/>
                <a:gd name="T19" fmla="*/ 1812 h 1907"/>
                <a:gd name="T20" fmla="*/ 94 w 1908"/>
                <a:gd name="T21" fmla="*/ 1862 h 1907"/>
                <a:gd name="T22" fmla="*/ 157 w 1908"/>
                <a:gd name="T23" fmla="*/ 1895 h 1907"/>
                <a:gd name="T24" fmla="*/ 230 w 1908"/>
                <a:gd name="T25" fmla="*/ 1907 h 1907"/>
                <a:gd name="T26" fmla="*/ 1676 w 1908"/>
                <a:gd name="T27" fmla="*/ 1907 h 1907"/>
                <a:gd name="T28" fmla="*/ 1749 w 1908"/>
                <a:gd name="T29" fmla="*/ 1895 h 1907"/>
                <a:gd name="T30" fmla="*/ 1812 w 1908"/>
                <a:gd name="T31" fmla="*/ 1862 h 1907"/>
                <a:gd name="T32" fmla="*/ 1862 w 1908"/>
                <a:gd name="T33" fmla="*/ 1812 h 1907"/>
                <a:gd name="T34" fmla="*/ 1895 w 1908"/>
                <a:gd name="T35" fmla="*/ 1749 h 1907"/>
                <a:gd name="T36" fmla="*/ 1907 w 1908"/>
                <a:gd name="T37" fmla="*/ 1676 h 1907"/>
                <a:gd name="T38" fmla="*/ 1907 w 1908"/>
                <a:gd name="T39" fmla="*/ 230 h 1907"/>
                <a:gd name="T40" fmla="*/ 1895 w 1908"/>
                <a:gd name="T41" fmla="*/ 157 h 1907"/>
                <a:gd name="T42" fmla="*/ 1862 w 1908"/>
                <a:gd name="T43" fmla="*/ 94 h 1907"/>
                <a:gd name="T44" fmla="*/ 1812 w 1908"/>
                <a:gd name="T45" fmla="*/ 44 h 1907"/>
                <a:gd name="T46" fmla="*/ 1749 w 1908"/>
                <a:gd name="T47" fmla="*/ 11 h 1907"/>
                <a:gd name="T48" fmla="*/ 1676 w 1908"/>
                <a:gd name="T49" fmla="*/ 0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7">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7414D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dirty="0">
                  <a:solidFill>
                    <a:schemeClr val="bg1"/>
                  </a:solidFill>
                </a:rPr>
                <a:t>Sections</a:t>
              </a:r>
            </a:p>
          </p:txBody>
        </p:sp>
        <p:sp>
          <p:nvSpPr>
            <p:cNvPr id="5" name="Freeform 24">
              <a:extLst>
                <a:ext uri="{FF2B5EF4-FFF2-40B4-BE49-F238E27FC236}">
                  <a16:creationId xmlns:a16="http://schemas.microsoft.com/office/drawing/2014/main" id="{33E408E6-3E03-9CE8-7ACE-9CFE401A40AC}"/>
                </a:ext>
              </a:extLst>
            </p:cNvPr>
            <p:cNvSpPr>
              <a:spLocks/>
            </p:cNvSpPr>
            <p:nvPr/>
          </p:nvSpPr>
          <p:spPr bwMode="auto">
            <a:xfrm>
              <a:off x="7111" y="1832"/>
              <a:ext cx="2494" cy="2987"/>
            </a:xfrm>
            <a:custGeom>
              <a:avLst/>
              <a:gdLst>
                <a:gd name="T0" fmla="*/ 2181 w 2482"/>
                <a:gd name="T1" fmla="*/ 0 h 2482"/>
                <a:gd name="T2" fmla="*/ 299 w 2482"/>
                <a:gd name="T3" fmla="*/ 0 h 2482"/>
                <a:gd name="T4" fmla="*/ 230 w 2482"/>
                <a:gd name="T5" fmla="*/ 7 h 2482"/>
                <a:gd name="T6" fmla="*/ 167 w 2482"/>
                <a:gd name="T7" fmla="*/ 30 h 2482"/>
                <a:gd name="T8" fmla="*/ 112 w 2482"/>
                <a:gd name="T9" fmla="*/ 65 h 2482"/>
                <a:gd name="T10" fmla="*/ 65 w 2482"/>
                <a:gd name="T11" fmla="*/ 112 h 2482"/>
                <a:gd name="T12" fmla="*/ 30 w 2482"/>
                <a:gd name="T13" fmla="*/ 167 h 2482"/>
                <a:gd name="T14" fmla="*/ 7 w 2482"/>
                <a:gd name="T15" fmla="*/ 230 h 2482"/>
                <a:gd name="T16" fmla="*/ 0 w 2482"/>
                <a:gd name="T17" fmla="*/ 299 h 2482"/>
                <a:gd name="T18" fmla="*/ 0 w 2482"/>
                <a:gd name="T19" fmla="*/ 2181 h 2482"/>
                <a:gd name="T20" fmla="*/ 7 w 2482"/>
                <a:gd name="T21" fmla="*/ 2250 h 2482"/>
                <a:gd name="T22" fmla="*/ 30 w 2482"/>
                <a:gd name="T23" fmla="*/ 2313 h 2482"/>
                <a:gd name="T24" fmla="*/ 65 w 2482"/>
                <a:gd name="T25" fmla="*/ 2369 h 2482"/>
                <a:gd name="T26" fmla="*/ 112 w 2482"/>
                <a:gd name="T27" fmla="*/ 2415 h 2482"/>
                <a:gd name="T28" fmla="*/ 167 w 2482"/>
                <a:gd name="T29" fmla="*/ 2450 h 2482"/>
                <a:gd name="T30" fmla="*/ 230 w 2482"/>
                <a:gd name="T31" fmla="*/ 2473 h 2482"/>
                <a:gd name="T32" fmla="*/ 299 w 2482"/>
                <a:gd name="T33" fmla="*/ 2481 h 2482"/>
                <a:gd name="T34" fmla="*/ 2181 w 2482"/>
                <a:gd name="T35" fmla="*/ 2481 h 2482"/>
                <a:gd name="T36" fmla="*/ 2250 w 2482"/>
                <a:gd name="T37" fmla="*/ 2473 h 2482"/>
                <a:gd name="T38" fmla="*/ 2313 w 2482"/>
                <a:gd name="T39" fmla="*/ 2450 h 2482"/>
                <a:gd name="T40" fmla="*/ 2369 w 2482"/>
                <a:gd name="T41" fmla="*/ 2415 h 2482"/>
                <a:gd name="T42" fmla="*/ 2415 w 2482"/>
                <a:gd name="T43" fmla="*/ 2369 h 2482"/>
                <a:gd name="T44" fmla="*/ 2450 w 2482"/>
                <a:gd name="T45" fmla="*/ 2313 h 2482"/>
                <a:gd name="T46" fmla="*/ 2473 w 2482"/>
                <a:gd name="T47" fmla="*/ 2250 h 2482"/>
                <a:gd name="T48" fmla="*/ 2481 w 2482"/>
                <a:gd name="T49" fmla="*/ 2181 h 2482"/>
                <a:gd name="T50" fmla="*/ 2481 w 2482"/>
                <a:gd name="T51" fmla="*/ 299 h 2482"/>
                <a:gd name="T52" fmla="*/ 2473 w 2482"/>
                <a:gd name="T53" fmla="*/ 230 h 2482"/>
                <a:gd name="T54" fmla="*/ 2450 w 2482"/>
                <a:gd name="T55" fmla="*/ 167 h 2482"/>
                <a:gd name="T56" fmla="*/ 2415 w 2482"/>
                <a:gd name="T57" fmla="*/ 112 h 2482"/>
                <a:gd name="T58" fmla="*/ 2369 w 2482"/>
                <a:gd name="T59" fmla="*/ 65 h 2482"/>
                <a:gd name="T60" fmla="*/ 2313 w 2482"/>
                <a:gd name="T61" fmla="*/ 30 h 2482"/>
                <a:gd name="T62" fmla="*/ 2250 w 2482"/>
                <a:gd name="T63" fmla="*/ 7 h 2482"/>
                <a:gd name="T64" fmla="*/ 2181 w 2482"/>
                <a:gd name="T65" fmla="*/ 0 h 2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82" h="2482">
                  <a:moveTo>
                    <a:pt x="2181" y="0"/>
                  </a:moveTo>
                  <a:lnTo>
                    <a:pt x="299" y="0"/>
                  </a:lnTo>
                  <a:lnTo>
                    <a:pt x="230" y="7"/>
                  </a:lnTo>
                  <a:lnTo>
                    <a:pt x="167" y="30"/>
                  </a:lnTo>
                  <a:lnTo>
                    <a:pt x="112" y="65"/>
                  </a:lnTo>
                  <a:lnTo>
                    <a:pt x="65" y="112"/>
                  </a:lnTo>
                  <a:lnTo>
                    <a:pt x="30" y="167"/>
                  </a:lnTo>
                  <a:lnTo>
                    <a:pt x="7" y="230"/>
                  </a:lnTo>
                  <a:lnTo>
                    <a:pt x="0" y="299"/>
                  </a:lnTo>
                  <a:lnTo>
                    <a:pt x="0" y="2181"/>
                  </a:lnTo>
                  <a:lnTo>
                    <a:pt x="7" y="2250"/>
                  </a:lnTo>
                  <a:lnTo>
                    <a:pt x="30" y="2313"/>
                  </a:lnTo>
                  <a:lnTo>
                    <a:pt x="65" y="2369"/>
                  </a:lnTo>
                  <a:lnTo>
                    <a:pt x="112" y="2415"/>
                  </a:lnTo>
                  <a:lnTo>
                    <a:pt x="167" y="2450"/>
                  </a:lnTo>
                  <a:lnTo>
                    <a:pt x="230" y="2473"/>
                  </a:lnTo>
                  <a:lnTo>
                    <a:pt x="299" y="2481"/>
                  </a:lnTo>
                  <a:lnTo>
                    <a:pt x="2181" y="2481"/>
                  </a:lnTo>
                  <a:lnTo>
                    <a:pt x="2250" y="2473"/>
                  </a:lnTo>
                  <a:lnTo>
                    <a:pt x="2313" y="2450"/>
                  </a:lnTo>
                  <a:lnTo>
                    <a:pt x="2369" y="2415"/>
                  </a:lnTo>
                  <a:lnTo>
                    <a:pt x="2415" y="2369"/>
                  </a:lnTo>
                  <a:lnTo>
                    <a:pt x="2450" y="2313"/>
                  </a:lnTo>
                  <a:lnTo>
                    <a:pt x="2473" y="2250"/>
                  </a:lnTo>
                  <a:lnTo>
                    <a:pt x="2481" y="2181"/>
                  </a:lnTo>
                  <a:lnTo>
                    <a:pt x="2481" y="299"/>
                  </a:lnTo>
                  <a:lnTo>
                    <a:pt x="2473" y="230"/>
                  </a:lnTo>
                  <a:lnTo>
                    <a:pt x="2450" y="167"/>
                  </a:lnTo>
                  <a:lnTo>
                    <a:pt x="2415" y="112"/>
                  </a:lnTo>
                  <a:lnTo>
                    <a:pt x="2369" y="65"/>
                  </a:lnTo>
                  <a:lnTo>
                    <a:pt x="2313" y="30"/>
                  </a:lnTo>
                  <a:lnTo>
                    <a:pt x="2250" y="7"/>
                  </a:lnTo>
                  <a:lnTo>
                    <a:pt x="2181" y="0"/>
                  </a:lnTo>
                  <a:close/>
                </a:path>
              </a:pathLst>
            </a:custGeom>
            <a:solidFill>
              <a:srgbClr val="7413D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800" b="1">
                  <a:solidFill>
                    <a:schemeClr val="bg1"/>
                  </a:solidFill>
                </a:rPr>
                <a:t>Group</a:t>
              </a:r>
              <a:endParaRPr lang="en-GB" sz="1400" b="1">
                <a:solidFill>
                  <a:schemeClr val="bg1"/>
                </a:solidFill>
              </a:endParaRPr>
            </a:p>
          </p:txBody>
        </p:sp>
        <p:sp>
          <p:nvSpPr>
            <p:cNvPr id="7" name="Freeform 28">
              <a:extLst>
                <a:ext uri="{FF2B5EF4-FFF2-40B4-BE49-F238E27FC236}">
                  <a16:creationId xmlns:a16="http://schemas.microsoft.com/office/drawing/2014/main" id="{B724F648-AEB3-A274-FF33-5F3F95AFAF67}"/>
                </a:ext>
              </a:extLst>
            </p:cNvPr>
            <p:cNvSpPr>
              <a:spLocks/>
            </p:cNvSpPr>
            <p:nvPr/>
          </p:nvSpPr>
          <p:spPr bwMode="auto">
            <a:xfrm>
              <a:off x="9888" y="5159"/>
              <a:ext cx="2041" cy="2444"/>
            </a:xfrm>
            <a:prstGeom prst="roundRect">
              <a:avLst/>
            </a:prstGeom>
            <a:solidFill>
              <a:srgbClr val="FFB4E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t>Trustee Board</a:t>
              </a:r>
            </a:p>
          </p:txBody>
        </p:sp>
        <p:sp>
          <p:nvSpPr>
            <p:cNvPr id="9" name="Freeform 41">
              <a:extLst>
                <a:ext uri="{FF2B5EF4-FFF2-40B4-BE49-F238E27FC236}">
                  <a16:creationId xmlns:a16="http://schemas.microsoft.com/office/drawing/2014/main" id="{02ECE291-B97E-CC18-2766-8A465BFD03CD}"/>
                </a:ext>
              </a:extLst>
            </p:cNvPr>
            <p:cNvSpPr>
              <a:spLocks/>
            </p:cNvSpPr>
            <p:nvPr/>
          </p:nvSpPr>
          <p:spPr bwMode="auto">
            <a:xfrm>
              <a:off x="4787" y="5159"/>
              <a:ext cx="2041" cy="2444"/>
            </a:xfrm>
            <a:prstGeom prst="roundRect">
              <a:avLst/>
            </a:pr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Group Leadership Team</a:t>
              </a:r>
            </a:p>
          </p:txBody>
        </p:sp>
      </p:grpSp>
      <p:grpSp>
        <p:nvGrpSpPr>
          <p:cNvPr id="29" name="Group 28">
            <a:extLst>
              <a:ext uri="{FF2B5EF4-FFF2-40B4-BE49-F238E27FC236}">
                <a16:creationId xmlns:a16="http://schemas.microsoft.com/office/drawing/2014/main" id="{2482C3D9-E766-B148-ECDD-CE025F1BCA5D}"/>
              </a:ext>
            </a:extLst>
          </p:cNvPr>
          <p:cNvGrpSpPr/>
          <p:nvPr/>
        </p:nvGrpSpPr>
        <p:grpSpPr>
          <a:xfrm>
            <a:off x="1096339" y="1600202"/>
            <a:ext cx="4535118" cy="4536336"/>
            <a:chOff x="892017" y="1440457"/>
            <a:chExt cx="4535118" cy="4536336"/>
          </a:xfrm>
        </p:grpSpPr>
        <p:sp>
          <p:nvSpPr>
            <p:cNvPr id="11" name="Freeform 3">
              <a:extLst>
                <a:ext uri="{FF2B5EF4-FFF2-40B4-BE49-F238E27FC236}">
                  <a16:creationId xmlns:a16="http://schemas.microsoft.com/office/drawing/2014/main" id="{E6E7EE17-6CB3-24F2-C005-E87DFE42D160}"/>
                </a:ext>
              </a:extLst>
            </p:cNvPr>
            <p:cNvSpPr>
              <a:spLocks/>
            </p:cNvSpPr>
            <p:nvPr/>
          </p:nvSpPr>
          <p:spPr bwMode="auto">
            <a:xfrm>
              <a:off x="1540095" y="2088641"/>
              <a:ext cx="3239688" cy="3240287"/>
            </a:xfrm>
            <a:custGeom>
              <a:avLst/>
              <a:gdLst>
                <a:gd name="T0" fmla="*/ 629 w 6453"/>
                <a:gd name="T1" fmla="*/ 4 h 6741"/>
                <a:gd name="T2" fmla="*/ 483 w 6453"/>
                <a:gd name="T3" fmla="*/ 36 h 6741"/>
                <a:gd name="T4" fmla="*/ 350 w 6453"/>
                <a:gd name="T5" fmla="*/ 96 h 6741"/>
                <a:gd name="T6" fmla="*/ 233 w 6453"/>
                <a:gd name="T7" fmla="*/ 182 h 6741"/>
                <a:gd name="T8" fmla="*/ 136 w 6453"/>
                <a:gd name="T9" fmla="*/ 289 h 6741"/>
                <a:gd name="T10" fmla="*/ 62 w 6453"/>
                <a:gd name="T11" fmla="*/ 415 h 6741"/>
                <a:gd name="T12" fmla="*/ 16 w 6453"/>
                <a:gd name="T13" fmla="*/ 555 h 6741"/>
                <a:gd name="T14" fmla="*/ 0 w 6453"/>
                <a:gd name="T15" fmla="*/ 707 h 6741"/>
                <a:gd name="T16" fmla="*/ 4 w 6453"/>
                <a:gd name="T17" fmla="*/ 6110 h 6741"/>
                <a:gd name="T18" fmla="*/ 36 w 6453"/>
                <a:gd name="T19" fmla="*/ 6257 h 6741"/>
                <a:gd name="T20" fmla="*/ 96 w 6453"/>
                <a:gd name="T21" fmla="*/ 6390 h 6741"/>
                <a:gd name="T22" fmla="*/ 182 w 6453"/>
                <a:gd name="T23" fmla="*/ 6507 h 6741"/>
                <a:gd name="T24" fmla="*/ 289 w 6453"/>
                <a:gd name="T25" fmla="*/ 6604 h 6741"/>
                <a:gd name="T26" fmla="*/ 415 w 6453"/>
                <a:gd name="T27" fmla="*/ 6677 h 6741"/>
                <a:gd name="T28" fmla="*/ 555 w 6453"/>
                <a:gd name="T29" fmla="*/ 6724 h 6741"/>
                <a:gd name="T30" fmla="*/ 707 w 6453"/>
                <a:gd name="T31" fmla="*/ 6740 h 6741"/>
                <a:gd name="T32" fmla="*/ 5822 w 6453"/>
                <a:gd name="T33" fmla="*/ 6736 h 6741"/>
                <a:gd name="T34" fmla="*/ 5969 w 6453"/>
                <a:gd name="T35" fmla="*/ 6704 h 6741"/>
                <a:gd name="T36" fmla="*/ 6102 w 6453"/>
                <a:gd name="T37" fmla="*/ 6644 h 6741"/>
                <a:gd name="T38" fmla="*/ 6219 w 6453"/>
                <a:gd name="T39" fmla="*/ 6558 h 6741"/>
                <a:gd name="T40" fmla="*/ 6316 w 6453"/>
                <a:gd name="T41" fmla="*/ 6451 h 6741"/>
                <a:gd name="T42" fmla="*/ 6390 w 6453"/>
                <a:gd name="T43" fmla="*/ 6325 h 6741"/>
                <a:gd name="T44" fmla="*/ 6436 w 6453"/>
                <a:gd name="T45" fmla="*/ 6185 h 6741"/>
                <a:gd name="T46" fmla="*/ 6452 w 6453"/>
                <a:gd name="T47" fmla="*/ 6033 h 6741"/>
                <a:gd name="T48" fmla="*/ 6448 w 6453"/>
                <a:gd name="T49" fmla="*/ 630 h 6741"/>
                <a:gd name="T50" fmla="*/ 6416 w 6453"/>
                <a:gd name="T51" fmla="*/ 483 h 6741"/>
                <a:gd name="T52" fmla="*/ 6356 w 6453"/>
                <a:gd name="T53" fmla="*/ 350 h 6741"/>
                <a:gd name="T54" fmla="*/ 6270 w 6453"/>
                <a:gd name="T55" fmla="*/ 233 h 6741"/>
                <a:gd name="T56" fmla="*/ 6163 w 6453"/>
                <a:gd name="T57" fmla="*/ 136 h 6741"/>
                <a:gd name="T58" fmla="*/ 6037 w 6453"/>
                <a:gd name="T59" fmla="*/ 62 h 6741"/>
                <a:gd name="T60" fmla="*/ 5897 w 6453"/>
                <a:gd name="T61" fmla="*/ 16 h 6741"/>
                <a:gd name="T62" fmla="*/ 5745 w 6453"/>
                <a:gd name="T63" fmla="*/ 0 h 6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453" h="6741">
                  <a:moveTo>
                    <a:pt x="707" y="0"/>
                  </a:moveTo>
                  <a:lnTo>
                    <a:pt x="629" y="4"/>
                  </a:lnTo>
                  <a:lnTo>
                    <a:pt x="555" y="16"/>
                  </a:lnTo>
                  <a:lnTo>
                    <a:pt x="483" y="36"/>
                  </a:lnTo>
                  <a:lnTo>
                    <a:pt x="415" y="62"/>
                  </a:lnTo>
                  <a:lnTo>
                    <a:pt x="350" y="96"/>
                  </a:lnTo>
                  <a:lnTo>
                    <a:pt x="289" y="136"/>
                  </a:lnTo>
                  <a:lnTo>
                    <a:pt x="233" y="182"/>
                  </a:lnTo>
                  <a:lnTo>
                    <a:pt x="182" y="233"/>
                  </a:lnTo>
                  <a:lnTo>
                    <a:pt x="136" y="289"/>
                  </a:lnTo>
                  <a:lnTo>
                    <a:pt x="96" y="350"/>
                  </a:lnTo>
                  <a:lnTo>
                    <a:pt x="62" y="415"/>
                  </a:lnTo>
                  <a:lnTo>
                    <a:pt x="36" y="483"/>
                  </a:lnTo>
                  <a:lnTo>
                    <a:pt x="16" y="555"/>
                  </a:lnTo>
                  <a:lnTo>
                    <a:pt x="4" y="630"/>
                  </a:lnTo>
                  <a:lnTo>
                    <a:pt x="0" y="707"/>
                  </a:lnTo>
                  <a:lnTo>
                    <a:pt x="0" y="6033"/>
                  </a:lnTo>
                  <a:lnTo>
                    <a:pt x="4" y="6110"/>
                  </a:lnTo>
                  <a:lnTo>
                    <a:pt x="16" y="6185"/>
                  </a:lnTo>
                  <a:lnTo>
                    <a:pt x="36" y="6257"/>
                  </a:lnTo>
                  <a:lnTo>
                    <a:pt x="62" y="6325"/>
                  </a:lnTo>
                  <a:lnTo>
                    <a:pt x="96" y="6390"/>
                  </a:lnTo>
                  <a:lnTo>
                    <a:pt x="136" y="6451"/>
                  </a:lnTo>
                  <a:lnTo>
                    <a:pt x="182" y="6507"/>
                  </a:lnTo>
                  <a:lnTo>
                    <a:pt x="233" y="6558"/>
                  </a:lnTo>
                  <a:lnTo>
                    <a:pt x="289" y="6604"/>
                  </a:lnTo>
                  <a:lnTo>
                    <a:pt x="350" y="6644"/>
                  </a:lnTo>
                  <a:lnTo>
                    <a:pt x="415" y="6677"/>
                  </a:lnTo>
                  <a:lnTo>
                    <a:pt x="483" y="6704"/>
                  </a:lnTo>
                  <a:lnTo>
                    <a:pt x="555" y="6724"/>
                  </a:lnTo>
                  <a:lnTo>
                    <a:pt x="629" y="6736"/>
                  </a:lnTo>
                  <a:lnTo>
                    <a:pt x="707" y="6740"/>
                  </a:lnTo>
                  <a:lnTo>
                    <a:pt x="5745" y="6740"/>
                  </a:lnTo>
                  <a:lnTo>
                    <a:pt x="5822" y="6736"/>
                  </a:lnTo>
                  <a:lnTo>
                    <a:pt x="5897" y="6724"/>
                  </a:lnTo>
                  <a:lnTo>
                    <a:pt x="5969" y="6704"/>
                  </a:lnTo>
                  <a:lnTo>
                    <a:pt x="6037" y="6677"/>
                  </a:lnTo>
                  <a:lnTo>
                    <a:pt x="6102" y="6644"/>
                  </a:lnTo>
                  <a:lnTo>
                    <a:pt x="6163" y="6604"/>
                  </a:lnTo>
                  <a:lnTo>
                    <a:pt x="6219" y="6558"/>
                  </a:lnTo>
                  <a:lnTo>
                    <a:pt x="6270" y="6507"/>
                  </a:lnTo>
                  <a:lnTo>
                    <a:pt x="6316" y="6451"/>
                  </a:lnTo>
                  <a:lnTo>
                    <a:pt x="6356" y="6390"/>
                  </a:lnTo>
                  <a:lnTo>
                    <a:pt x="6390" y="6325"/>
                  </a:lnTo>
                  <a:lnTo>
                    <a:pt x="6416" y="6257"/>
                  </a:lnTo>
                  <a:lnTo>
                    <a:pt x="6436" y="6185"/>
                  </a:lnTo>
                  <a:lnTo>
                    <a:pt x="6448" y="6110"/>
                  </a:lnTo>
                  <a:lnTo>
                    <a:pt x="6452" y="6033"/>
                  </a:lnTo>
                  <a:lnTo>
                    <a:pt x="6452" y="707"/>
                  </a:lnTo>
                  <a:lnTo>
                    <a:pt x="6448" y="630"/>
                  </a:lnTo>
                  <a:lnTo>
                    <a:pt x="6436" y="555"/>
                  </a:lnTo>
                  <a:lnTo>
                    <a:pt x="6416" y="483"/>
                  </a:lnTo>
                  <a:lnTo>
                    <a:pt x="6390" y="415"/>
                  </a:lnTo>
                  <a:lnTo>
                    <a:pt x="6356" y="350"/>
                  </a:lnTo>
                  <a:lnTo>
                    <a:pt x="6316" y="289"/>
                  </a:lnTo>
                  <a:lnTo>
                    <a:pt x="6270" y="233"/>
                  </a:lnTo>
                  <a:lnTo>
                    <a:pt x="6219" y="182"/>
                  </a:lnTo>
                  <a:lnTo>
                    <a:pt x="6163" y="136"/>
                  </a:lnTo>
                  <a:lnTo>
                    <a:pt x="6102" y="96"/>
                  </a:lnTo>
                  <a:lnTo>
                    <a:pt x="6037" y="62"/>
                  </a:lnTo>
                  <a:lnTo>
                    <a:pt x="5969" y="36"/>
                  </a:lnTo>
                  <a:lnTo>
                    <a:pt x="5897" y="16"/>
                  </a:lnTo>
                  <a:lnTo>
                    <a:pt x="5822" y="4"/>
                  </a:lnTo>
                  <a:lnTo>
                    <a:pt x="5745" y="0"/>
                  </a:lnTo>
                  <a:lnTo>
                    <a:pt x="707" y="0"/>
                  </a:lnTo>
                  <a:close/>
                </a:path>
              </a:pathLst>
            </a:custGeom>
            <a:noFill/>
            <a:ln w="28575">
              <a:solidFill>
                <a:srgbClr val="7413DC"/>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26" name="Freeform 5">
              <a:extLst>
                <a:ext uri="{FF2B5EF4-FFF2-40B4-BE49-F238E27FC236}">
                  <a16:creationId xmlns:a16="http://schemas.microsoft.com/office/drawing/2014/main" id="{9F325238-D38D-3DF3-E3C3-FBEABFEB8633}"/>
                </a:ext>
              </a:extLst>
            </p:cNvPr>
            <p:cNvSpPr>
              <a:spLocks/>
            </p:cNvSpPr>
            <p:nvPr/>
          </p:nvSpPr>
          <p:spPr bwMode="auto">
            <a:xfrm>
              <a:off x="4131387" y="3852895"/>
              <a:ext cx="1295748" cy="1295734"/>
            </a:xfrm>
            <a:prstGeom prst="roundRect">
              <a:avLst/>
            </a:prstGeom>
            <a:solidFill>
              <a:srgbClr val="006DD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Team Member</a:t>
              </a:r>
            </a:p>
          </p:txBody>
        </p:sp>
        <p:sp>
          <p:nvSpPr>
            <p:cNvPr id="27" name="Freeform 6">
              <a:extLst>
                <a:ext uri="{FF2B5EF4-FFF2-40B4-BE49-F238E27FC236}">
                  <a16:creationId xmlns:a16="http://schemas.microsoft.com/office/drawing/2014/main" id="{04B3228A-FEBF-B7A0-7DE8-74E1A4943514}"/>
                </a:ext>
              </a:extLst>
            </p:cNvPr>
            <p:cNvSpPr>
              <a:spLocks/>
            </p:cNvSpPr>
            <p:nvPr/>
          </p:nvSpPr>
          <p:spPr bwMode="auto">
            <a:xfrm>
              <a:off x="2511963" y="1440457"/>
              <a:ext cx="1295748" cy="1295734"/>
            </a:xfrm>
            <a:prstGeom prst="roundRect">
              <a:avLst/>
            </a:prstGeom>
            <a:solidFill>
              <a:srgbClr val="7413D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dirty="0">
                  <a:solidFill>
                    <a:schemeClr val="bg1"/>
                  </a:solidFill>
                </a:rPr>
                <a:t>Team Leader(s)</a:t>
              </a:r>
            </a:p>
          </p:txBody>
        </p:sp>
        <p:sp>
          <p:nvSpPr>
            <p:cNvPr id="28" name="Freeform 7">
              <a:extLst>
                <a:ext uri="{FF2B5EF4-FFF2-40B4-BE49-F238E27FC236}">
                  <a16:creationId xmlns:a16="http://schemas.microsoft.com/office/drawing/2014/main" id="{B1C17500-5AA7-984A-7180-E1047392EF5A}"/>
                </a:ext>
              </a:extLst>
            </p:cNvPr>
            <p:cNvSpPr>
              <a:spLocks/>
            </p:cNvSpPr>
            <p:nvPr/>
          </p:nvSpPr>
          <p:spPr bwMode="auto">
            <a:xfrm>
              <a:off x="2367952" y="2916805"/>
              <a:ext cx="1583974" cy="1583957"/>
            </a:xfrm>
            <a:prstGeom prst="roundRect">
              <a:avLst/>
            </a:prstGeom>
            <a:solidFill>
              <a:srgbClr val="7413D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800" b="1">
                  <a:solidFill>
                    <a:schemeClr val="bg1"/>
                  </a:solidFill>
                </a:rPr>
                <a:t>Section Team</a:t>
              </a:r>
            </a:p>
          </p:txBody>
        </p:sp>
        <p:sp>
          <p:nvSpPr>
            <p:cNvPr id="24" name="Freeform 9">
              <a:extLst>
                <a:ext uri="{FF2B5EF4-FFF2-40B4-BE49-F238E27FC236}">
                  <a16:creationId xmlns:a16="http://schemas.microsoft.com/office/drawing/2014/main" id="{CD85D312-B958-EC49-BCC9-DB039A60DF98}"/>
                </a:ext>
              </a:extLst>
            </p:cNvPr>
            <p:cNvSpPr>
              <a:spLocks/>
            </p:cNvSpPr>
            <p:nvPr/>
          </p:nvSpPr>
          <p:spPr bwMode="auto">
            <a:xfrm>
              <a:off x="892380" y="2455732"/>
              <a:ext cx="1295748" cy="1295734"/>
            </a:xfrm>
            <a:prstGeom prst="roundRect">
              <a:avLst/>
            </a:prstGeom>
            <a:solidFill>
              <a:srgbClr val="006DD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Team Member</a:t>
              </a:r>
            </a:p>
          </p:txBody>
        </p:sp>
        <p:sp>
          <p:nvSpPr>
            <p:cNvPr id="25" name="Freeform 10">
              <a:extLst>
                <a:ext uri="{FF2B5EF4-FFF2-40B4-BE49-F238E27FC236}">
                  <a16:creationId xmlns:a16="http://schemas.microsoft.com/office/drawing/2014/main" id="{9DD34557-504F-782E-29DC-FB2C2A4EFDAF}"/>
                </a:ext>
              </a:extLst>
            </p:cNvPr>
            <p:cNvSpPr>
              <a:spLocks/>
            </p:cNvSpPr>
            <p:nvPr/>
          </p:nvSpPr>
          <p:spPr bwMode="auto">
            <a:xfrm>
              <a:off x="4131387" y="2455732"/>
              <a:ext cx="1295748" cy="1295734"/>
            </a:xfrm>
            <a:prstGeom prst="roundRect">
              <a:avLst/>
            </a:prstGeom>
            <a:solidFill>
              <a:srgbClr val="006DD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Team Member</a:t>
              </a:r>
            </a:p>
          </p:txBody>
        </p:sp>
        <p:sp>
          <p:nvSpPr>
            <p:cNvPr id="22" name="Freeform 12">
              <a:extLst>
                <a:ext uri="{FF2B5EF4-FFF2-40B4-BE49-F238E27FC236}">
                  <a16:creationId xmlns:a16="http://schemas.microsoft.com/office/drawing/2014/main" id="{912C335E-C96E-A796-B12E-2B556CE14251}"/>
                </a:ext>
              </a:extLst>
            </p:cNvPr>
            <p:cNvSpPr>
              <a:spLocks/>
            </p:cNvSpPr>
            <p:nvPr/>
          </p:nvSpPr>
          <p:spPr bwMode="auto">
            <a:xfrm>
              <a:off x="892017" y="3852895"/>
              <a:ext cx="1295748" cy="1295734"/>
            </a:xfrm>
            <a:prstGeom prst="roundRect">
              <a:avLst/>
            </a:pr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Young Leader</a:t>
              </a:r>
            </a:p>
          </p:txBody>
        </p:sp>
        <p:sp>
          <p:nvSpPr>
            <p:cNvPr id="23" name="Freeform 13">
              <a:extLst>
                <a:ext uri="{FF2B5EF4-FFF2-40B4-BE49-F238E27FC236}">
                  <a16:creationId xmlns:a16="http://schemas.microsoft.com/office/drawing/2014/main" id="{B91B5274-A984-C278-ED4C-AF8A0FC91190}"/>
                </a:ext>
              </a:extLst>
            </p:cNvPr>
            <p:cNvSpPr>
              <a:spLocks/>
            </p:cNvSpPr>
            <p:nvPr/>
          </p:nvSpPr>
          <p:spPr bwMode="auto">
            <a:xfrm>
              <a:off x="2511963" y="4681059"/>
              <a:ext cx="1295748" cy="1295734"/>
            </a:xfrm>
            <a:prstGeom prst="roundRect">
              <a:avLst/>
            </a:pr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Young Leader</a:t>
              </a:r>
            </a:p>
          </p:txBody>
        </p:sp>
      </p:grpSp>
      <p:sp>
        <p:nvSpPr>
          <p:cNvPr id="30" name="TextBox 29">
            <a:extLst>
              <a:ext uri="{FF2B5EF4-FFF2-40B4-BE49-F238E27FC236}">
                <a16:creationId xmlns:a16="http://schemas.microsoft.com/office/drawing/2014/main" id="{3B53BDF0-48ED-AFFE-552F-6BD921541C4D}"/>
              </a:ext>
            </a:extLst>
          </p:cNvPr>
          <p:cNvSpPr txBox="1"/>
          <p:nvPr/>
        </p:nvSpPr>
        <p:spPr>
          <a:xfrm>
            <a:off x="357809" y="717442"/>
            <a:ext cx="7352246" cy="584775"/>
          </a:xfrm>
          <a:prstGeom prst="rect">
            <a:avLst/>
          </a:prstGeom>
          <a:noFill/>
        </p:spPr>
        <p:txBody>
          <a:bodyPr wrap="square">
            <a:spAutoFit/>
          </a:bodyPr>
          <a:lstStyle/>
          <a:p>
            <a:pPr marL="64770">
              <a:spcBef>
                <a:spcPts val="2145"/>
              </a:spcBef>
            </a:pPr>
            <a:r>
              <a:rPr lang="en-GB" sz="3200" b="1">
                <a:solidFill>
                  <a:srgbClr val="7413DC"/>
                </a:solidFill>
                <a:latin typeface="Nunito Sans Black"/>
                <a:cs typeface="Nunito Sans Black"/>
              </a:rPr>
              <a:t>Section &amp; Group Structure</a:t>
            </a:r>
          </a:p>
        </p:txBody>
      </p:sp>
      <p:sp>
        <p:nvSpPr>
          <p:cNvPr id="6" name="Title 2">
            <a:extLst>
              <a:ext uri="{FF2B5EF4-FFF2-40B4-BE49-F238E27FC236}">
                <a16:creationId xmlns:a16="http://schemas.microsoft.com/office/drawing/2014/main" id="{E12113F1-C74E-FCE4-2CFB-FED33D4FC333}"/>
              </a:ext>
            </a:extLst>
          </p:cNvPr>
          <p:cNvSpPr>
            <a:spLocks noGrp="1"/>
          </p:cNvSpPr>
          <p:nvPr>
            <p:ph type="ctrTitle"/>
          </p:nvPr>
        </p:nvSpPr>
        <p:spPr>
          <a:xfrm>
            <a:off x="345675" y="326552"/>
            <a:ext cx="5750325" cy="207749"/>
          </a:xfrm>
        </p:spPr>
        <p:txBody>
          <a:bodyPr/>
          <a:lstStyle/>
          <a:p>
            <a:r>
              <a:rPr lang="en-GB"/>
              <a:t>Transitioning to Trustee Boards</a:t>
            </a:r>
          </a:p>
        </p:txBody>
      </p:sp>
      <p:sp>
        <p:nvSpPr>
          <p:cNvPr id="8" name="Subtitle 3">
            <a:extLst>
              <a:ext uri="{FF2B5EF4-FFF2-40B4-BE49-F238E27FC236}">
                <a16:creationId xmlns:a16="http://schemas.microsoft.com/office/drawing/2014/main" id="{7BF20950-BFC8-1FA3-FE05-B78294C9B1AC}"/>
              </a:ext>
            </a:extLst>
          </p:cNvPr>
          <p:cNvSpPr>
            <a:spLocks noGrp="1"/>
          </p:cNvSpPr>
          <p:nvPr>
            <p:ph type="subTitle" idx="4"/>
          </p:nvPr>
        </p:nvSpPr>
        <p:spPr>
          <a:xfrm>
            <a:off x="345675" y="534300"/>
            <a:ext cx="5750325" cy="207749"/>
          </a:xfrm>
        </p:spPr>
        <p:txBody>
          <a:bodyPr/>
          <a:lstStyle/>
          <a:p>
            <a:r>
              <a:rPr lang="en-GB"/>
              <a:t>Moving to a team-based approach</a:t>
            </a:r>
          </a:p>
        </p:txBody>
      </p:sp>
    </p:spTree>
    <p:extLst>
      <p:ext uri="{BB962C8B-B14F-4D97-AF65-F5344CB8AC3E}">
        <p14:creationId xmlns:p14="http://schemas.microsoft.com/office/powerpoint/2010/main" val="365016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59A5EE7-AEC9-7E0A-FF4B-7C6247482FFC}"/>
              </a:ext>
            </a:extLst>
          </p:cNvPr>
          <p:cNvGrpSpPr/>
          <p:nvPr/>
        </p:nvGrpSpPr>
        <p:grpSpPr>
          <a:xfrm>
            <a:off x="7235072" y="2017721"/>
            <a:ext cx="4492838" cy="4581556"/>
            <a:chOff x="102411" y="-18886"/>
            <a:chExt cx="4492838" cy="4581556"/>
          </a:xfrm>
        </p:grpSpPr>
        <p:sp>
          <p:nvSpPr>
            <p:cNvPr id="4" name="Freeform 54">
              <a:extLst>
                <a:ext uri="{FF2B5EF4-FFF2-40B4-BE49-F238E27FC236}">
                  <a16:creationId xmlns:a16="http://schemas.microsoft.com/office/drawing/2014/main" id="{ACFB967C-1B15-8115-1B22-746E470EE485}"/>
                </a:ext>
              </a:extLst>
            </p:cNvPr>
            <p:cNvSpPr>
              <a:spLocks/>
            </p:cNvSpPr>
            <p:nvPr/>
          </p:nvSpPr>
          <p:spPr bwMode="auto">
            <a:xfrm>
              <a:off x="701039" y="632460"/>
              <a:ext cx="3240000" cy="3240000"/>
            </a:xfrm>
            <a:custGeom>
              <a:avLst/>
              <a:gdLst>
                <a:gd name="T0" fmla="*/ 474 w 4334"/>
                <a:gd name="T1" fmla="*/ 0 h 4526"/>
                <a:gd name="T2" fmla="*/ 397 w 4334"/>
                <a:gd name="T3" fmla="*/ 6 h 4526"/>
                <a:gd name="T4" fmla="*/ 324 w 4334"/>
                <a:gd name="T5" fmla="*/ 24 h 4526"/>
                <a:gd name="T6" fmla="*/ 256 w 4334"/>
                <a:gd name="T7" fmla="*/ 53 h 4526"/>
                <a:gd name="T8" fmla="*/ 194 w 4334"/>
                <a:gd name="T9" fmla="*/ 91 h 4526"/>
                <a:gd name="T10" fmla="*/ 139 w 4334"/>
                <a:gd name="T11" fmla="*/ 139 h 4526"/>
                <a:gd name="T12" fmla="*/ 91 w 4334"/>
                <a:gd name="T13" fmla="*/ 194 h 4526"/>
                <a:gd name="T14" fmla="*/ 53 w 4334"/>
                <a:gd name="T15" fmla="*/ 256 h 4526"/>
                <a:gd name="T16" fmla="*/ 24 w 4334"/>
                <a:gd name="T17" fmla="*/ 324 h 4526"/>
                <a:gd name="T18" fmla="*/ 6 w 4334"/>
                <a:gd name="T19" fmla="*/ 397 h 4526"/>
                <a:gd name="T20" fmla="*/ 0 w 4334"/>
                <a:gd name="T21" fmla="*/ 474 h 4526"/>
                <a:gd name="T22" fmla="*/ 0 w 4334"/>
                <a:gd name="T23" fmla="*/ 4052 h 4526"/>
                <a:gd name="T24" fmla="*/ 6 w 4334"/>
                <a:gd name="T25" fmla="*/ 4129 h 4526"/>
                <a:gd name="T26" fmla="*/ 24 w 4334"/>
                <a:gd name="T27" fmla="*/ 4202 h 4526"/>
                <a:gd name="T28" fmla="*/ 53 w 4334"/>
                <a:gd name="T29" fmla="*/ 4270 h 4526"/>
                <a:gd name="T30" fmla="*/ 91 w 4334"/>
                <a:gd name="T31" fmla="*/ 4332 h 4526"/>
                <a:gd name="T32" fmla="*/ 139 w 4334"/>
                <a:gd name="T33" fmla="*/ 4387 h 4526"/>
                <a:gd name="T34" fmla="*/ 194 w 4334"/>
                <a:gd name="T35" fmla="*/ 4435 h 4526"/>
                <a:gd name="T36" fmla="*/ 256 w 4334"/>
                <a:gd name="T37" fmla="*/ 4473 h 4526"/>
                <a:gd name="T38" fmla="*/ 324 w 4334"/>
                <a:gd name="T39" fmla="*/ 4502 h 4526"/>
                <a:gd name="T40" fmla="*/ 397 w 4334"/>
                <a:gd name="T41" fmla="*/ 4520 h 4526"/>
                <a:gd name="T42" fmla="*/ 474 w 4334"/>
                <a:gd name="T43" fmla="*/ 4526 h 4526"/>
                <a:gd name="T44" fmla="*/ 3858 w 4334"/>
                <a:gd name="T45" fmla="*/ 4526 h 4526"/>
                <a:gd name="T46" fmla="*/ 3935 w 4334"/>
                <a:gd name="T47" fmla="*/ 4520 h 4526"/>
                <a:gd name="T48" fmla="*/ 4008 w 4334"/>
                <a:gd name="T49" fmla="*/ 4502 h 4526"/>
                <a:gd name="T50" fmla="*/ 4077 w 4334"/>
                <a:gd name="T51" fmla="*/ 4473 h 4526"/>
                <a:gd name="T52" fmla="*/ 4139 w 4334"/>
                <a:gd name="T53" fmla="*/ 4435 h 4526"/>
                <a:gd name="T54" fmla="*/ 4194 w 4334"/>
                <a:gd name="T55" fmla="*/ 4387 h 4526"/>
                <a:gd name="T56" fmla="*/ 4242 w 4334"/>
                <a:gd name="T57" fmla="*/ 4332 h 4526"/>
                <a:gd name="T58" fmla="*/ 4280 w 4334"/>
                <a:gd name="T59" fmla="*/ 4270 h 4526"/>
                <a:gd name="T60" fmla="*/ 4309 w 4334"/>
                <a:gd name="T61" fmla="*/ 4202 h 4526"/>
                <a:gd name="T62" fmla="*/ 4327 w 4334"/>
                <a:gd name="T63" fmla="*/ 4129 h 4526"/>
                <a:gd name="T64" fmla="*/ 4333 w 4334"/>
                <a:gd name="T65" fmla="*/ 4052 h 4526"/>
                <a:gd name="T66" fmla="*/ 4333 w 4334"/>
                <a:gd name="T67" fmla="*/ 474 h 4526"/>
                <a:gd name="T68" fmla="*/ 4327 w 4334"/>
                <a:gd name="T69" fmla="*/ 397 h 4526"/>
                <a:gd name="T70" fmla="*/ 4309 w 4334"/>
                <a:gd name="T71" fmla="*/ 324 h 4526"/>
                <a:gd name="T72" fmla="*/ 4280 w 4334"/>
                <a:gd name="T73" fmla="*/ 256 h 4526"/>
                <a:gd name="T74" fmla="*/ 4242 w 4334"/>
                <a:gd name="T75" fmla="*/ 194 h 4526"/>
                <a:gd name="T76" fmla="*/ 4194 w 4334"/>
                <a:gd name="T77" fmla="*/ 139 h 4526"/>
                <a:gd name="T78" fmla="*/ 4139 w 4334"/>
                <a:gd name="T79" fmla="*/ 91 h 4526"/>
                <a:gd name="T80" fmla="*/ 4077 w 4334"/>
                <a:gd name="T81" fmla="*/ 53 h 4526"/>
                <a:gd name="T82" fmla="*/ 4008 w 4334"/>
                <a:gd name="T83" fmla="*/ 24 h 4526"/>
                <a:gd name="T84" fmla="*/ 3935 w 4334"/>
                <a:gd name="T85" fmla="*/ 6 h 4526"/>
                <a:gd name="T86" fmla="*/ 3858 w 4334"/>
                <a:gd name="T87" fmla="*/ 0 h 4526"/>
                <a:gd name="T88" fmla="*/ 474 w 4334"/>
                <a:gd name="T89" fmla="*/ 0 h 4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334" h="4526">
                  <a:moveTo>
                    <a:pt x="474" y="0"/>
                  </a:moveTo>
                  <a:lnTo>
                    <a:pt x="397" y="6"/>
                  </a:lnTo>
                  <a:lnTo>
                    <a:pt x="324" y="24"/>
                  </a:lnTo>
                  <a:lnTo>
                    <a:pt x="256" y="53"/>
                  </a:lnTo>
                  <a:lnTo>
                    <a:pt x="194" y="91"/>
                  </a:lnTo>
                  <a:lnTo>
                    <a:pt x="139" y="139"/>
                  </a:lnTo>
                  <a:lnTo>
                    <a:pt x="91" y="194"/>
                  </a:lnTo>
                  <a:lnTo>
                    <a:pt x="53" y="256"/>
                  </a:lnTo>
                  <a:lnTo>
                    <a:pt x="24" y="324"/>
                  </a:lnTo>
                  <a:lnTo>
                    <a:pt x="6" y="397"/>
                  </a:lnTo>
                  <a:lnTo>
                    <a:pt x="0" y="474"/>
                  </a:lnTo>
                  <a:lnTo>
                    <a:pt x="0" y="4052"/>
                  </a:lnTo>
                  <a:lnTo>
                    <a:pt x="6" y="4129"/>
                  </a:lnTo>
                  <a:lnTo>
                    <a:pt x="24" y="4202"/>
                  </a:lnTo>
                  <a:lnTo>
                    <a:pt x="53" y="4270"/>
                  </a:lnTo>
                  <a:lnTo>
                    <a:pt x="91" y="4332"/>
                  </a:lnTo>
                  <a:lnTo>
                    <a:pt x="139" y="4387"/>
                  </a:lnTo>
                  <a:lnTo>
                    <a:pt x="194" y="4435"/>
                  </a:lnTo>
                  <a:lnTo>
                    <a:pt x="256" y="4473"/>
                  </a:lnTo>
                  <a:lnTo>
                    <a:pt x="324" y="4502"/>
                  </a:lnTo>
                  <a:lnTo>
                    <a:pt x="397" y="4520"/>
                  </a:lnTo>
                  <a:lnTo>
                    <a:pt x="474" y="4526"/>
                  </a:lnTo>
                  <a:lnTo>
                    <a:pt x="3858" y="4526"/>
                  </a:lnTo>
                  <a:lnTo>
                    <a:pt x="3935" y="4520"/>
                  </a:lnTo>
                  <a:lnTo>
                    <a:pt x="4008" y="4502"/>
                  </a:lnTo>
                  <a:lnTo>
                    <a:pt x="4077" y="4473"/>
                  </a:lnTo>
                  <a:lnTo>
                    <a:pt x="4139" y="4435"/>
                  </a:lnTo>
                  <a:lnTo>
                    <a:pt x="4194" y="4387"/>
                  </a:lnTo>
                  <a:lnTo>
                    <a:pt x="4242" y="4332"/>
                  </a:lnTo>
                  <a:lnTo>
                    <a:pt x="4280" y="4270"/>
                  </a:lnTo>
                  <a:lnTo>
                    <a:pt x="4309" y="4202"/>
                  </a:lnTo>
                  <a:lnTo>
                    <a:pt x="4327" y="4129"/>
                  </a:lnTo>
                  <a:lnTo>
                    <a:pt x="4333" y="4052"/>
                  </a:lnTo>
                  <a:lnTo>
                    <a:pt x="4333" y="474"/>
                  </a:lnTo>
                  <a:lnTo>
                    <a:pt x="4327" y="397"/>
                  </a:lnTo>
                  <a:lnTo>
                    <a:pt x="4309" y="324"/>
                  </a:lnTo>
                  <a:lnTo>
                    <a:pt x="4280" y="256"/>
                  </a:lnTo>
                  <a:lnTo>
                    <a:pt x="4242" y="194"/>
                  </a:lnTo>
                  <a:lnTo>
                    <a:pt x="4194" y="139"/>
                  </a:lnTo>
                  <a:lnTo>
                    <a:pt x="4139" y="91"/>
                  </a:lnTo>
                  <a:lnTo>
                    <a:pt x="4077" y="53"/>
                  </a:lnTo>
                  <a:lnTo>
                    <a:pt x="4008" y="24"/>
                  </a:lnTo>
                  <a:lnTo>
                    <a:pt x="3935" y="6"/>
                  </a:lnTo>
                  <a:lnTo>
                    <a:pt x="3858" y="0"/>
                  </a:lnTo>
                  <a:lnTo>
                    <a:pt x="474" y="0"/>
                  </a:lnTo>
                  <a:close/>
                </a:path>
              </a:pathLst>
            </a:custGeom>
            <a:noFill/>
            <a:ln w="25590">
              <a:solidFill>
                <a:srgbClr val="7413DC"/>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6" name="Freeform 56">
              <a:extLst>
                <a:ext uri="{FF2B5EF4-FFF2-40B4-BE49-F238E27FC236}">
                  <a16:creationId xmlns:a16="http://schemas.microsoft.com/office/drawing/2014/main" id="{15131EF7-5EC1-3DCC-BEDB-FF0202C1D86B}"/>
                </a:ext>
              </a:extLst>
            </p:cNvPr>
            <p:cNvSpPr>
              <a:spLocks/>
            </p:cNvSpPr>
            <p:nvPr/>
          </p:nvSpPr>
          <p:spPr bwMode="auto">
            <a:xfrm>
              <a:off x="1673039" y="-18886"/>
              <a:ext cx="1296000" cy="1296000"/>
            </a:xfrm>
            <a:custGeom>
              <a:avLst/>
              <a:gdLst>
                <a:gd name="T0" fmla="*/ 1676 w 1908"/>
                <a:gd name="T1" fmla="*/ 0 h 1908"/>
                <a:gd name="T2" fmla="*/ 230 w 1908"/>
                <a:gd name="T3" fmla="*/ 0 h 1908"/>
                <a:gd name="T4" fmla="*/ 157 w 1908"/>
                <a:gd name="T5" fmla="*/ 11 h 1908"/>
                <a:gd name="T6" fmla="*/ 94 w 1908"/>
                <a:gd name="T7" fmla="*/ 44 h 1908"/>
                <a:gd name="T8" fmla="*/ 44 w 1908"/>
                <a:gd name="T9" fmla="*/ 94 h 1908"/>
                <a:gd name="T10" fmla="*/ 11 w 1908"/>
                <a:gd name="T11" fmla="*/ 157 h 1908"/>
                <a:gd name="T12" fmla="*/ 0 w 1908"/>
                <a:gd name="T13" fmla="*/ 230 h 1908"/>
                <a:gd name="T14" fmla="*/ 0 w 1908"/>
                <a:gd name="T15" fmla="*/ 1676 h 1908"/>
                <a:gd name="T16" fmla="*/ 11 w 1908"/>
                <a:gd name="T17" fmla="*/ 1749 h 1908"/>
                <a:gd name="T18" fmla="*/ 44 w 1908"/>
                <a:gd name="T19" fmla="*/ 1812 h 1908"/>
                <a:gd name="T20" fmla="*/ 94 w 1908"/>
                <a:gd name="T21" fmla="*/ 1862 h 1908"/>
                <a:gd name="T22" fmla="*/ 157 w 1908"/>
                <a:gd name="T23" fmla="*/ 1895 h 1908"/>
                <a:gd name="T24" fmla="*/ 230 w 1908"/>
                <a:gd name="T25" fmla="*/ 1907 h 1908"/>
                <a:gd name="T26" fmla="*/ 1676 w 1908"/>
                <a:gd name="T27" fmla="*/ 1907 h 1908"/>
                <a:gd name="T28" fmla="*/ 1749 w 1908"/>
                <a:gd name="T29" fmla="*/ 1895 h 1908"/>
                <a:gd name="T30" fmla="*/ 1812 w 1908"/>
                <a:gd name="T31" fmla="*/ 1862 h 1908"/>
                <a:gd name="T32" fmla="*/ 1862 w 1908"/>
                <a:gd name="T33" fmla="*/ 1812 h 1908"/>
                <a:gd name="T34" fmla="*/ 1895 w 1908"/>
                <a:gd name="T35" fmla="*/ 1749 h 1908"/>
                <a:gd name="T36" fmla="*/ 1907 w 1908"/>
                <a:gd name="T37" fmla="*/ 1676 h 1908"/>
                <a:gd name="T38" fmla="*/ 1907 w 1908"/>
                <a:gd name="T39" fmla="*/ 230 h 1908"/>
                <a:gd name="T40" fmla="*/ 1895 w 1908"/>
                <a:gd name="T41" fmla="*/ 157 h 1908"/>
                <a:gd name="T42" fmla="*/ 1862 w 1908"/>
                <a:gd name="T43" fmla="*/ 94 h 1908"/>
                <a:gd name="T44" fmla="*/ 1812 w 1908"/>
                <a:gd name="T45" fmla="*/ 44 h 1908"/>
                <a:gd name="T46" fmla="*/ 1749 w 1908"/>
                <a:gd name="T47" fmla="*/ 11 h 1908"/>
                <a:gd name="T48" fmla="*/ 1676 w 1908"/>
                <a:gd name="T49" fmla="*/ 0 h 1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8">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t>Leadership Team</a:t>
              </a:r>
            </a:p>
          </p:txBody>
        </p:sp>
        <p:sp>
          <p:nvSpPr>
            <p:cNvPr id="7" name="Freeform 57">
              <a:extLst>
                <a:ext uri="{FF2B5EF4-FFF2-40B4-BE49-F238E27FC236}">
                  <a16:creationId xmlns:a16="http://schemas.microsoft.com/office/drawing/2014/main" id="{542D3505-2DC9-EF8D-00C7-0AE3EFFB2320}"/>
                </a:ext>
              </a:extLst>
            </p:cNvPr>
            <p:cNvSpPr>
              <a:spLocks/>
            </p:cNvSpPr>
            <p:nvPr/>
          </p:nvSpPr>
          <p:spPr bwMode="auto">
            <a:xfrm>
              <a:off x="107373" y="-13783"/>
              <a:ext cx="1296000" cy="1296000"/>
            </a:xfrm>
            <a:custGeom>
              <a:avLst/>
              <a:gdLst>
                <a:gd name="T0" fmla="*/ 1676 w 1908"/>
                <a:gd name="T1" fmla="*/ 0 h 1908"/>
                <a:gd name="T2" fmla="*/ 230 w 1908"/>
                <a:gd name="T3" fmla="*/ 0 h 1908"/>
                <a:gd name="T4" fmla="*/ 157 w 1908"/>
                <a:gd name="T5" fmla="*/ 11 h 1908"/>
                <a:gd name="T6" fmla="*/ 94 w 1908"/>
                <a:gd name="T7" fmla="*/ 44 h 1908"/>
                <a:gd name="T8" fmla="*/ 44 w 1908"/>
                <a:gd name="T9" fmla="*/ 94 h 1908"/>
                <a:gd name="T10" fmla="*/ 11 w 1908"/>
                <a:gd name="T11" fmla="*/ 157 h 1908"/>
                <a:gd name="T12" fmla="*/ 0 w 1908"/>
                <a:gd name="T13" fmla="*/ 230 h 1908"/>
                <a:gd name="T14" fmla="*/ 0 w 1908"/>
                <a:gd name="T15" fmla="*/ 1676 h 1908"/>
                <a:gd name="T16" fmla="*/ 11 w 1908"/>
                <a:gd name="T17" fmla="*/ 1749 h 1908"/>
                <a:gd name="T18" fmla="*/ 44 w 1908"/>
                <a:gd name="T19" fmla="*/ 1812 h 1908"/>
                <a:gd name="T20" fmla="*/ 94 w 1908"/>
                <a:gd name="T21" fmla="*/ 1862 h 1908"/>
                <a:gd name="T22" fmla="*/ 157 w 1908"/>
                <a:gd name="T23" fmla="*/ 1895 h 1908"/>
                <a:gd name="T24" fmla="*/ 230 w 1908"/>
                <a:gd name="T25" fmla="*/ 1907 h 1908"/>
                <a:gd name="T26" fmla="*/ 1676 w 1908"/>
                <a:gd name="T27" fmla="*/ 1907 h 1908"/>
                <a:gd name="T28" fmla="*/ 1749 w 1908"/>
                <a:gd name="T29" fmla="*/ 1895 h 1908"/>
                <a:gd name="T30" fmla="*/ 1812 w 1908"/>
                <a:gd name="T31" fmla="*/ 1862 h 1908"/>
                <a:gd name="T32" fmla="*/ 1862 w 1908"/>
                <a:gd name="T33" fmla="*/ 1812 h 1908"/>
                <a:gd name="T34" fmla="*/ 1895 w 1908"/>
                <a:gd name="T35" fmla="*/ 1749 h 1908"/>
                <a:gd name="T36" fmla="*/ 1907 w 1908"/>
                <a:gd name="T37" fmla="*/ 1676 h 1908"/>
                <a:gd name="T38" fmla="*/ 1907 w 1908"/>
                <a:gd name="T39" fmla="*/ 230 h 1908"/>
                <a:gd name="T40" fmla="*/ 1895 w 1908"/>
                <a:gd name="T41" fmla="*/ 157 h 1908"/>
                <a:gd name="T42" fmla="*/ 1862 w 1908"/>
                <a:gd name="T43" fmla="*/ 94 h 1908"/>
                <a:gd name="T44" fmla="*/ 1812 w 1908"/>
                <a:gd name="T45" fmla="*/ 44 h 1908"/>
                <a:gd name="T46" fmla="*/ 1749 w 1908"/>
                <a:gd name="T47" fmla="*/ 11 h 1908"/>
                <a:gd name="T48" fmla="*/ 1676 w 1908"/>
                <a:gd name="T49" fmla="*/ 0 h 1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8">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FFB4E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US" sz="1400" b="1" dirty="0">
                  <a:effectLst/>
                  <a:latin typeface="NunitoSans-Black"/>
                  <a:ea typeface="Times New Roman" panose="02020603050405020304" pitchFamily="18" charset="0"/>
                  <a:cs typeface="NunitoSans-Black"/>
                </a:rPr>
                <a:t> </a:t>
              </a:r>
              <a:r>
                <a:rPr lang="en-US" sz="1400" b="1" dirty="0"/>
                <a:t>Trustee Board</a:t>
              </a:r>
              <a:endParaRPr lang="en-GB" sz="1400" b="1" dirty="0"/>
            </a:p>
          </p:txBody>
        </p:sp>
        <p:sp>
          <p:nvSpPr>
            <p:cNvPr id="8" name="Freeform 55">
              <a:extLst>
                <a:ext uri="{FF2B5EF4-FFF2-40B4-BE49-F238E27FC236}">
                  <a16:creationId xmlns:a16="http://schemas.microsoft.com/office/drawing/2014/main" id="{231045C2-5232-182D-797E-30BB8007D100}"/>
                </a:ext>
              </a:extLst>
            </p:cNvPr>
            <p:cNvSpPr>
              <a:spLocks/>
            </p:cNvSpPr>
            <p:nvPr/>
          </p:nvSpPr>
          <p:spPr bwMode="auto">
            <a:xfrm>
              <a:off x="1559311" y="1479892"/>
              <a:ext cx="1584000" cy="1584000"/>
            </a:xfrm>
            <a:custGeom>
              <a:avLst/>
              <a:gdLst>
                <a:gd name="T0" fmla="*/ 2181 w 2482"/>
                <a:gd name="T1" fmla="*/ 0 h 2481"/>
                <a:gd name="T2" fmla="*/ 299 w 2482"/>
                <a:gd name="T3" fmla="*/ 0 h 2481"/>
                <a:gd name="T4" fmla="*/ 230 w 2482"/>
                <a:gd name="T5" fmla="*/ 7 h 2481"/>
                <a:gd name="T6" fmla="*/ 167 w 2482"/>
                <a:gd name="T7" fmla="*/ 30 h 2481"/>
                <a:gd name="T8" fmla="*/ 112 w 2482"/>
                <a:gd name="T9" fmla="*/ 65 h 2481"/>
                <a:gd name="T10" fmla="*/ 65 w 2482"/>
                <a:gd name="T11" fmla="*/ 112 h 2481"/>
                <a:gd name="T12" fmla="*/ 30 w 2482"/>
                <a:gd name="T13" fmla="*/ 167 h 2481"/>
                <a:gd name="T14" fmla="*/ 7 w 2482"/>
                <a:gd name="T15" fmla="*/ 230 h 2481"/>
                <a:gd name="T16" fmla="*/ 0 w 2482"/>
                <a:gd name="T17" fmla="*/ 299 h 2481"/>
                <a:gd name="T18" fmla="*/ 0 w 2482"/>
                <a:gd name="T19" fmla="*/ 2181 h 2481"/>
                <a:gd name="T20" fmla="*/ 7 w 2482"/>
                <a:gd name="T21" fmla="*/ 2250 h 2481"/>
                <a:gd name="T22" fmla="*/ 30 w 2482"/>
                <a:gd name="T23" fmla="*/ 2313 h 2481"/>
                <a:gd name="T24" fmla="*/ 65 w 2482"/>
                <a:gd name="T25" fmla="*/ 2369 h 2481"/>
                <a:gd name="T26" fmla="*/ 112 w 2482"/>
                <a:gd name="T27" fmla="*/ 2415 h 2481"/>
                <a:gd name="T28" fmla="*/ 167 w 2482"/>
                <a:gd name="T29" fmla="*/ 2450 h 2481"/>
                <a:gd name="T30" fmla="*/ 230 w 2482"/>
                <a:gd name="T31" fmla="*/ 2473 h 2481"/>
                <a:gd name="T32" fmla="*/ 299 w 2482"/>
                <a:gd name="T33" fmla="*/ 2481 h 2481"/>
                <a:gd name="T34" fmla="*/ 2181 w 2482"/>
                <a:gd name="T35" fmla="*/ 2481 h 2481"/>
                <a:gd name="T36" fmla="*/ 2250 w 2482"/>
                <a:gd name="T37" fmla="*/ 2473 h 2481"/>
                <a:gd name="T38" fmla="*/ 2313 w 2482"/>
                <a:gd name="T39" fmla="*/ 2450 h 2481"/>
                <a:gd name="T40" fmla="*/ 2369 w 2482"/>
                <a:gd name="T41" fmla="*/ 2415 h 2481"/>
                <a:gd name="T42" fmla="*/ 2415 w 2482"/>
                <a:gd name="T43" fmla="*/ 2369 h 2481"/>
                <a:gd name="T44" fmla="*/ 2450 w 2482"/>
                <a:gd name="T45" fmla="*/ 2313 h 2481"/>
                <a:gd name="T46" fmla="*/ 2473 w 2482"/>
                <a:gd name="T47" fmla="*/ 2250 h 2481"/>
                <a:gd name="T48" fmla="*/ 2481 w 2482"/>
                <a:gd name="T49" fmla="*/ 2181 h 2481"/>
                <a:gd name="T50" fmla="*/ 2481 w 2482"/>
                <a:gd name="T51" fmla="*/ 299 h 2481"/>
                <a:gd name="T52" fmla="*/ 2473 w 2482"/>
                <a:gd name="T53" fmla="*/ 230 h 2481"/>
                <a:gd name="T54" fmla="*/ 2450 w 2482"/>
                <a:gd name="T55" fmla="*/ 167 h 2481"/>
                <a:gd name="T56" fmla="*/ 2415 w 2482"/>
                <a:gd name="T57" fmla="*/ 112 h 2481"/>
                <a:gd name="T58" fmla="*/ 2369 w 2482"/>
                <a:gd name="T59" fmla="*/ 65 h 2481"/>
                <a:gd name="T60" fmla="*/ 2313 w 2482"/>
                <a:gd name="T61" fmla="*/ 30 h 2481"/>
                <a:gd name="T62" fmla="*/ 2250 w 2482"/>
                <a:gd name="T63" fmla="*/ 7 h 2481"/>
                <a:gd name="T64" fmla="*/ 2181 w 2482"/>
                <a:gd name="T65" fmla="*/ 0 h 2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82" h="2481">
                  <a:moveTo>
                    <a:pt x="2181" y="0"/>
                  </a:moveTo>
                  <a:lnTo>
                    <a:pt x="299" y="0"/>
                  </a:lnTo>
                  <a:lnTo>
                    <a:pt x="230" y="7"/>
                  </a:lnTo>
                  <a:lnTo>
                    <a:pt x="167" y="30"/>
                  </a:lnTo>
                  <a:lnTo>
                    <a:pt x="112" y="65"/>
                  </a:lnTo>
                  <a:lnTo>
                    <a:pt x="65" y="112"/>
                  </a:lnTo>
                  <a:lnTo>
                    <a:pt x="30" y="167"/>
                  </a:lnTo>
                  <a:lnTo>
                    <a:pt x="7" y="230"/>
                  </a:lnTo>
                  <a:lnTo>
                    <a:pt x="0" y="299"/>
                  </a:lnTo>
                  <a:lnTo>
                    <a:pt x="0" y="2181"/>
                  </a:lnTo>
                  <a:lnTo>
                    <a:pt x="7" y="2250"/>
                  </a:lnTo>
                  <a:lnTo>
                    <a:pt x="30" y="2313"/>
                  </a:lnTo>
                  <a:lnTo>
                    <a:pt x="65" y="2369"/>
                  </a:lnTo>
                  <a:lnTo>
                    <a:pt x="112" y="2415"/>
                  </a:lnTo>
                  <a:lnTo>
                    <a:pt x="167" y="2450"/>
                  </a:lnTo>
                  <a:lnTo>
                    <a:pt x="230" y="2473"/>
                  </a:lnTo>
                  <a:lnTo>
                    <a:pt x="299" y="2481"/>
                  </a:lnTo>
                  <a:lnTo>
                    <a:pt x="2181" y="2481"/>
                  </a:lnTo>
                  <a:lnTo>
                    <a:pt x="2250" y="2473"/>
                  </a:lnTo>
                  <a:lnTo>
                    <a:pt x="2313" y="2450"/>
                  </a:lnTo>
                  <a:lnTo>
                    <a:pt x="2369" y="2415"/>
                  </a:lnTo>
                  <a:lnTo>
                    <a:pt x="2415" y="2369"/>
                  </a:lnTo>
                  <a:lnTo>
                    <a:pt x="2450" y="2313"/>
                  </a:lnTo>
                  <a:lnTo>
                    <a:pt x="2473" y="2250"/>
                  </a:lnTo>
                  <a:lnTo>
                    <a:pt x="2481" y="2181"/>
                  </a:lnTo>
                  <a:lnTo>
                    <a:pt x="2481" y="299"/>
                  </a:lnTo>
                  <a:lnTo>
                    <a:pt x="2473" y="230"/>
                  </a:lnTo>
                  <a:lnTo>
                    <a:pt x="2450" y="167"/>
                  </a:lnTo>
                  <a:lnTo>
                    <a:pt x="2415" y="112"/>
                  </a:lnTo>
                  <a:lnTo>
                    <a:pt x="2369" y="65"/>
                  </a:lnTo>
                  <a:lnTo>
                    <a:pt x="2313" y="30"/>
                  </a:lnTo>
                  <a:lnTo>
                    <a:pt x="2250" y="7"/>
                  </a:lnTo>
                  <a:lnTo>
                    <a:pt x="2181" y="0"/>
                  </a:lnTo>
                  <a:close/>
                </a:path>
              </a:pathLst>
            </a:custGeom>
            <a:solidFill>
              <a:srgbClr val="7413D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800" dirty="0">
                  <a:solidFill>
                    <a:schemeClr val="bg1"/>
                  </a:solidFill>
                  <a:latin typeface="Nunito Sans ExtraBold" panose="00000900000000000000" pitchFamily="2" charset="0"/>
                </a:rPr>
                <a:t>County</a:t>
              </a:r>
            </a:p>
          </p:txBody>
        </p:sp>
        <p:sp>
          <p:nvSpPr>
            <p:cNvPr id="9" name="Freeform 59">
              <a:extLst>
                <a:ext uri="{FF2B5EF4-FFF2-40B4-BE49-F238E27FC236}">
                  <a16:creationId xmlns:a16="http://schemas.microsoft.com/office/drawing/2014/main" id="{E52E4F27-0308-DD34-3332-A726CD465E3F}"/>
                </a:ext>
              </a:extLst>
            </p:cNvPr>
            <p:cNvSpPr>
              <a:spLocks/>
            </p:cNvSpPr>
            <p:nvPr/>
          </p:nvSpPr>
          <p:spPr bwMode="auto">
            <a:xfrm>
              <a:off x="102411" y="1632876"/>
              <a:ext cx="1296000" cy="1296000"/>
            </a:xfrm>
            <a:custGeom>
              <a:avLst/>
              <a:gdLst>
                <a:gd name="T0" fmla="*/ 1676 w 1908"/>
                <a:gd name="T1" fmla="*/ 0 h 1907"/>
                <a:gd name="T2" fmla="*/ 230 w 1908"/>
                <a:gd name="T3" fmla="*/ 0 h 1907"/>
                <a:gd name="T4" fmla="*/ 157 w 1908"/>
                <a:gd name="T5" fmla="*/ 11 h 1907"/>
                <a:gd name="T6" fmla="*/ 94 w 1908"/>
                <a:gd name="T7" fmla="*/ 44 h 1907"/>
                <a:gd name="T8" fmla="*/ 44 w 1908"/>
                <a:gd name="T9" fmla="*/ 94 h 1907"/>
                <a:gd name="T10" fmla="*/ 11 w 1908"/>
                <a:gd name="T11" fmla="*/ 157 h 1907"/>
                <a:gd name="T12" fmla="*/ 0 w 1908"/>
                <a:gd name="T13" fmla="*/ 230 h 1907"/>
                <a:gd name="T14" fmla="*/ 0 w 1908"/>
                <a:gd name="T15" fmla="*/ 1676 h 1907"/>
                <a:gd name="T16" fmla="*/ 11 w 1908"/>
                <a:gd name="T17" fmla="*/ 1749 h 1907"/>
                <a:gd name="T18" fmla="*/ 44 w 1908"/>
                <a:gd name="T19" fmla="*/ 1812 h 1907"/>
                <a:gd name="T20" fmla="*/ 94 w 1908"/>
                <a:gd name="T21" fmla="*/ 1862 h 1907"/>
                <a:gd name="T22" fmla="*/ 157 w 1908"/>
                <a:gd name="T23" fmla="*/ 1895 h 1907"/>
                <a:gd name="T24" fmla="*/ 230 w 1908"/>
                <a:gd name="T25" fmla="*/ 1907 h 1907"/>
                <a:gd name="T26" fmla="*/ 1676 w 1908"/>
                <a:gd name="T27" fmla="*/ 1907 h 1907"/>
                <a:gd name="T28" fmla="*/ 1749 w 1908"/>
                <a:gd name="T29" fmla="*/ 1895 h 1907"/>
                <a:gd name="T30" fmla="*/ 1812 w 1908"/>
                <a:gd name="T31" fmla="*/ 1862 h 1907"/>
                <a:gd name="T32" fmla="*/ 1862 w 1908"/>
                <a:gd name="T33" fmla="*/ 1812 h 1907"/>
                <a:gd name="T34" fmla="*/ 1895 w 1908"/>
                <a:gd name="T35" fmla="*/ 1749 h 1907"/>
                <a:gd name="T36" fmla="*/ 1907 w 1908"/>
                <a:gd name="T37" fmla="*/ 1676 h 1907"/>
                <a:gd name="T38" fmla="*/ 1907 w 1908"/>
                <a:gd name="T39" fmla="*/ 230 h 1907"/>
                <a:gd name="T40" fmla="*/ 1895 w 1908"/>
                <a:gd name="T41" fmla="*/ 157 h 1907"/>
                <a:gd name="T42" fmla="*/ 1862 w 1908"/>
                <a:gd name="T43" fmla="*/ 94 h 1907"/>
                <a:gd name="T44" fmla="*/ 1812 w 1908"/>
                <a:gd name="T45" fmla="*/ 44 h 1907"/>
                <a:gd name="T46" fmla="*/ 1749 w 1908"/>
                <a:gd name="T47" fmla="*/ 11 h 1907"/>
                <a:gd name="T48" fmla="*/ 1676 w 1908"/>
                <a:gd name="T49" fmla="*/ 0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7">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006DD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b="1" dirty="0">
                  <a:solidFill>
                    <a:schemeClr val="bg1"/>
                  </a:solidFill>
                </a:rPr>
                <a:t>Volunteering Development Team</a:t>
              </a:r>
            </a:p>
          </p:txBody>
        </p:sp>
        <p:sp>
          <p:nvSpPr>
            <p:cNvPr id="10" name="Freeform 61">
              <a:extLst>
                <a:ext uri="{FF2B5EF4-FFF2-40B4-BE49-F238E27FC236}">
                  <a16:creationId xmlns:a16="http://schemas.microsoft.com/office/drawing/2014/main" id="{863C6F53-E795-67E7-AD60-EF94F873DD41}"/>
                </a:ext>
              </a:extLst>
            </p:cNvPr>
            <p:cNvSpPr>
              <a:spLocks/>
            </p:cNvSpPr>
            <p:nvPr/>
          </p:nvSpPr>
          <p:spPr bwMode="auto">
            <a:xfrm>
              <a:off x="3299249" y="1604460"/>
              <a:ext cx="1296000" cy="1296000"/>
            </a:xfrm>
            <a:custGeom>
              <a:avLst/>
              <a:gdLst>
                <a:gd name="T0" fmla="*/ 1676 w 1908"/>
                <a:gd name="T1" fmla="*/ 0 h 1908"/>
                <a:gd name="T2" fmla="*/ 230 w 1908"/>
                <a:gd name="T3" fmla="*/ 0 h 1908"/>
                <a:gd name="T4" fmla="*/ 157 w 1908"/>
                <a:gd name="T5" fmla="*/ 11 h 1908"/>
                <a:gd name="T6" fmla="*/ 94 w 1908"/>
                <a:gd name="T7" fmla="*/ 44 h 1908"/>
                <a:gd name="T8" fmla="*/ 44 w 1908"/>
                <a:gd name="T9" fmla="*/ 94 h 1908"/>
                <a:gd name="T10" fmla="*/ 11 w 1908"/>
                <a:gd name="T11" fmla="*/ 157 h 1908"/>
                <a:gd name="T12" fmla="*/ 0 w 1908"/>
                <a:gd name="T13" fmla="*/ 230 h 1908"/>
                <a:gd name="T14" fmla="*/ 0 w 1908"/>
                <a:gd name="T15" fmla="*/ 1676 h 1908"/>
                <a:gd name="T16" fmla="*/ 11 w 1908"/>
                <a:gd name="T17" fmla="*/ 1749 h 1908"/>
                <a:gd name="T18" fmla="*/ 44 w 1908"/>
                <a:gd name="T19" fmla="*/ 1812 h 1908"/>
                <a:gd name="T20" fmla="*/ 94 w 1908"/>
                <a:gd name="T21" fmla="*/ 1862 h 1908"/>
                <a:gd name="T22" fmla="*/ 157 w 1908"/>
                <a:gd name="T23" fmla="*/ 1895 h 1908"/>
                <a:gd name="T24" fmla="*/ 230 w 1908"/>
                <a:gd name="T25" fmla="*/ 1907 h 1908"/>
                <a:gd name="T26" fmla="*/ 1676 w 1908"/>
                <a:gd name="T27" fmla="*/ 1907 h 1908"/>
                <a:gd name="T28" fmla="*/ 1749 w 1908"/>
                <a:gd name="T29" fmla="*/ 1895 h 1908"/>
                <a:gd name="T30" fmla="*/ 1812 w 1908"/>
                <a:gd name="T31" fmla="*/ 1862 h 1908"/>
                <a:gd name="T32" fmla="*/ 1862 w 1908"/>
                <a:gd name="T33" fmla="*/ 1812 h 1908"/>
                <a:gd name="T34" fmla="*/ 1895 w 1908"/>
                <a:gd name="T35" fmla="*/ 1749 h 1908"/>
                <a:gd name="T36" fmla="*/ 1907 w 1908"/>
                <a:gd name="T37" fmla="*/ 1676 h 1908"/>
                <a:gd name="T38" fmla="*/ 1907 w 1908"/>
                <a:gd name="T39" fmla="*/ 230 h 1908"/>
                <a:gd name="T40" fmla="*/ 1895 w 1908"/>
                <a:gd name="T41" fmla="*/ 157 h 1908"/>
                <a:gd name="T42" fmla="*/ 1862 w 1908"/>
                <a:gd name="T43" fmla="*/ 94 h 1908"/>
                <a:gd name="T44" fmla="*/ 1812 w 1908"/>
                <a:gd name="T45" fmla="*/ 44 h 1908"/>
                <a:gd name="T46" fmla="*/ 1749 w 1908"/>
                <a:gd name="T47" fmla="*/ 11 h 1908"/>
                <a:gd name="T48" fmla="*/ 1676 w 1908"/>
                <a:gd name="T49" fmla="*/ 0 h 1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8">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Districts</a:t>
              </a:r>
              <a:endParaRPr lang="en-GB" sz="1600" b="1">
                <a:solidFill>
                  <a:schemeClr val="bg1"/>
                </a:solidFill>
              </a:endParaRPr>
            </a:p>
          </p:txBody>
        </p:sp>
        <p:sp>
          <p:nvSpPr>
            <p:cNvPr id="11" name="Freeform 62">
              <a:extLst>
                <a:ext uri="{FF2B5EF4-FFF2-40B4-BE49-F238E27FC236}">
                  <a16:creationId xmlns:a16="http://schemas.microsoft.com/office/drawing/2014/main" id="{2EB80B94-1D75-44A8-AA8F-EE4253BCC0DE}"/>
                </a:ext>
              </a:extLst>
            </p:cNvPr>
            <p:cNvSpPr>
              <a:spLocks/>
            </p:cNvSpPr>
            <p:nvPr/>
          </p:nvSpPr>
          <p:spPr bwMode="auto">
            <a:xfrm>
              <a:off x="107373" y="3266670"/>
              <a:ext cx="1296000" cy="1296000"/>
            </a:xfrm>
            <a:custGeom>
              <a:avLst/>
              <a:gdLst>
                <a:gd name="T0" fmla="*/ 1676 w 1908"/>
                <a:gd name="T1" fmla="*/ 0 h 1908"/>
                <a:gd name="T2" fmla="*/ 230 w 1908"/>
                <a:gd name="T3" fmla="*/ 0 h 1908"/>
                <a:gd name="T4" fmla="*/ 157 w 1908"/>
                <a:gd name="T5" fmla="*/ 11 h 1908"/>
                <a:gd name="T6" fmla="*/ 94 w 1908"/>
                <a:gd name="T7" fmla="*/ 44 h 1908"/>
                <a:gd name="T8" fmla="*/ 44 w 1908"/>
                <a:gd name="T9" fmla="*/ 94 h 1908"/>
                <a:gd name="T10" fmla="*/ 11 w 1908"/>
                <a:gd name="T11" fmla="*/ 157 h 1908"/>
                <a:gd name="T12" fmla="*/ 0 w 1908"/>
                <a:gd name="T13" fmla="*/ 230 h 1908"/>
                <a:gd name="T14" fmla="*/ 0 w 1908"/>
                <a:gd name="T15" fmla="*/ 1676 h 1908"/>
                <a:gd name="T16" fmla="*/ 11 w 1908"/>
                <a:gd name="T17" fmla="*/ 1749 h 1908"/>
                <a:gd name="T18" fmla="*/ 44 w 1908"/>
                <a:gd name="T19" fmla="*/ 1812 h 1908"/>
                <a:gd name="T20" fmla="*/ 94 w 1908"/>
                <a:gd name="T21" fmla="*/ 1862 h 1908"/>
                <a:gd name="T22" fmla="*/ 157 w 1908"/>
                <a:gd name="T23" fmla="*/ 1895 h 1908"/>
                <a:gd name="T24" fmla="*/ 230 w 1908"/>
                <a:gd name="T25" fmla="*/ 1907 h 1908"/>
                <a:gd name="T26" fmla="*/ 1676 w 1908"/>
                <a:gd name="T27" fmla="*/ 1907 h 1908"/>
                <a:gd name="T28" fmla="*/ 1749 w 1908"/>
                <a:gd name="T29" fmla="*/ 1895 h 1908"/>
                <a:gd name="T30" fmla="*/ 1812 w 1908"/>
                <a:gd name="T31" fmla="*/ 1862 h 1908"/>
                <a:gd name="T32" fmla="*/ 1862 w 1908"/>
                <a:gd name="T33" fmla="*/ 1812 h 1908"/>
                <a:gd name="T34" fmla="*/ 1895 w 1908"/>
                <a:gd name="T35" fmla="*/ 1749 h 1908"/>
                <a:gd name="T36" fmla="*/ 1907 w 1908"/>
                <a:gd name="T37" fmla="*/ 1676 h 1908"/>
                <a:gd name="T38" fmla="*/ 1907 w 1908"/>
                <a:gd name="T39" fmla="*/ 230 h 1908"/>
                <a:gd name="T40" fmla="*/ 1895 w 1908"/>
                <a:gd name="T41" fmla="*/ 157 h 1908"/>
                <a:gd name="T42" fmla="*/ 1862 w 1908"/>
                <a:gd name="T43" fmla="*/ 94 h 1908"/>
                <a:gd name="T44" fmla="*/ 1812 w 1908"/>
                <a:gd name="T45" fmla="*/ 44 h 1908"/>
                <a:gd name="T46" fmla="*/ 1749 w 1908"/>
                <a:gd name="T47" fmla="*/ 11 h 1908"/>
                <a:gd name="T48" fmla="*/ 1676 w 1908"/>
                <a:gd name="T49" fmla="*/ 0 h 1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8">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006DD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Programme Team</a:t>
              </a:r>
            </a:p>
          </p:txBody>
        </p:sp>
        <p:sp>
          <p:nvSpPr>
            <p:cNvPr id="12" name="Freeform 62">
              <a:extLst>
                <a:ext uri="{FF2B5EF4-FFF2-40B4-BE49-F238E27FC236}">
                  <a16:creationId xmlns:a16="http://schemas.microsoft.com/office/drawing/2014/main" id="{CF84BD52-4503-B507-F289-499C688413F2}"/>
                </a:ext>
              </a:extLst>
            </p:cNvPr>
            <p:cNvSpPr>
              <a:spLocks/>
            </p:cNvSpPr>
            <p:nvPr/>
          </p:nvSpPr>
          <p:spPr bwMode="auto">
            <a:xfrm>
              <a:off x="1703311" y="3266670"/>
              <a:ext cx="1296000" cy="1296000"/>
            </a:xfrm>
            <a:custGeom>
              <a:avLst/>
              <a:gdLst>
                <a:gd name="T0" fmla="*/ 1676 w 1908"/>
                <a:gd name="T1" fmla="*/ 0 h 1908"/>
                <a:gd name="T2" fmla="*/ 230 w 1908"/>
                <a:gd name="T3" fmla="*/ 0 h 1908"/>
                <a:gd name="T4" fmla="*/ 157 w 1908"/>
                <a:gd name="T5" fmla="*/ 11 h 1908"/>
                <a:gd name="T6" fmla="*/ 94 w 1908"/>
                <a:gd name="T7" fmla="*/ 44 h 1908"/>
                <a:gd name="T8" fmla="*/ 44 w 1908"/>
                <a:gd name="T9" fmla="*/ 94 h 1908"/>
                <a:gd name="T10" fmla="*/ 11 w 1908"/>
                <a:gd name="T11" fmla="*/ 157 h 1908"/>
                <a:gd name="T12" fmla="*/ 0 w 1908"/>
                <a:gd name="T13" fmla="*/ 230 h 1908"/>
                <a:gd name="T14" fmla="*/ 0 w 1908"/>
                <a:gd name="T15" fmla="*/ 1676 h 1908"/>
                <a:gd name="T16" fmla="*/ 11 w 1908"/>
                <a:gd name="T17" fmla="*/ 1749 h 1908"/>
                <a:gd name="T18" fmla="*/ 44 w 1908"/>
                <a:gd name="T19" fmla="*/ 1812 h 1908"/>
                <a:gd name="T20" fmla="*/ 94 w 1908"/>
                <a:gd name="T21" fmla="*/ 1862 h 1908"/>
                <a:gd name="T22" fmla="*/ 157 w 1908"/>
                <a:gd name="T23" fmla="*/ 1895 h 1908"/>
                <a:gd name="T24" fmla="*/ 230 w 1908"/>
                <a:gd name="T25" fmla="*/ 1907 h 1908"/>
                <a:gd name="T26" fmla="*/ 1676 w 1908"/>
                <a:gd name="T27" fmla="*/ 1907 h 1908"/>
                <a:gd name="T28" fmla="*/ 1749 w 1908"/>
                <a:gd name="T29" fmla="*/ 1895 h 1908"/>
                <a:gd name="T30" fmla="*/ 1812 w 1908"/>
                <a:gd name="T31" fmla="*/ 1862 h 1908"/>
                <a:gd name="T32" fmla="*/ 1862 w 1908"/>
                <a:gd name="T33" fmla="*/ 1812 h 1908"/>
                <a:gd name="T34" fmla="*/ 1895 w 1908"/>
                <a:gd name="T35" fmla="*/ 1749 h 1908"/>
                <a:gd name="T36" fmla="*/ 1907 w 1908"/>
                <a:gd name="T37" fmla="*/ 1676 h 1908"/>
                <a:gd name="T38" fmla="*/ 1907 w 1908"/>
                <a:gd name="T39" fmla="*/ 230 h 1908"/>
                <a:gd name="T40" fmla="*/ 1895 w 1908"/>
                <a:gd name="T41" fmla="*/ 157 h 1908"/>
                <a:gd name="T42" fmla="*/ 1862 w 1908"/>
                <a:gd name="T43" fmla="*/ 94 h 1908"/>
                <a:gd name="T44" fmla="*/ 1812 w 1908"/>
                <a:gd name="T45" fmla="*/ 44 h 1908"/>
                <a:gd name="T46" fmla="*/ 1749 w 1908"/>
                <a:gd name="T47" fmla="*/ 11 h 1908"/>
                <a:gd name="T48" fmla="*/ 1676 w 1908"/>
                <a:gd name="T49" fmla="*/ 0 h 1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8">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006DD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Support Team</a:t>
              </a:r>
            </a:p>
          </p:txBody>
        </p:sp>
      </p:grpSp>
      <p:grpSp>
        <p:nvGrpSpPr>
          <p:cNvPr id="33" name="Group 32">
            <a:extLst>
              <a:ext uri="{FF2B5EF4-FFF2-40B4-BE49-F238E27FC236}">
                <a16:creationId xmlns:a16="http://schemas.microsoft.com/office/drawing/2014/main" id="{B384A62D-1714-7444-E2BD-7C2ED9FD55F6}"/>
              </a:ext>
            </a:extLst>
          </p:cNvPr>
          <p:cNvGrpSpPr/>
          <p:nvPr/>
        </p:nvGrpSpPr>
        <p:grpSpPr>
          <a:xfrm>
            <a:off x="670968" y="929760"/>
            <a:ext cx="5809618" cy="5824668"/>
            <a:chOff x="39065" y="-1150122"/>
            <a:chExt cx="5809618" cy="5824668"/>
          </a:xfrm>
        </p:grpSpPr>
        <p:sp>
          <p:nvSpPr>
            <p:cNvPr id="36" name="Freeform 43">
              <a:extLst>
                <a:ext uri="{FF2B5EF4-FFF2-40B4-BE49-F238E27FC236}">
                  <a16:creationId xmlns:a16="http://schemas.microsoft.com/office/drawing/2014/main" id="{D47FB184-33A0-2E6D-D5AA-17F9E54F9AEA}"/>
                </a:ext>
              </a:extLst>
            </p:cNvPr>
            <p:cNvSpPr>
              <a:spLocks/>
            </p:cNvSpPr>
            <p:nvPr/>
          </p:nvSpPr>
          <p:spPr bwMode="auto">
            <a:xfrm>
              <a:off x="3873095" y="-605392"/>
              <a:ext cx="1440000" cy="1440000"/>
            </a:xfrm>
            <a:custGeom>
              <a:avLst/>
              <a:gdLst>
                <a:gd name="T0" fmla="*/ 197 w 1539"/>
                <a:gd name="T1" fmla="*/ 0 h 1608"/>
                <a:gd name="T2" fmla="*/ 120 w 1539"/>
                <a:gd name="T3" fmla="*/ 15 h 1608"/>
                <a:gd name="T4" fmla="*/ 57 w 1539"/>
                <a:gd name="T5" fmla="*/ 57 h 1608"/>
                <a:gd name="T6" fmla="*/ 15 w 1539"/>
                <a:gd name="T7" fmla="*/ 120 h 1608"/>
                <a:gd name="T8" fmla="*/ 0 w 1539"/>
                <a:gd name="T9" fmla="*/ 197 h 1608"/>
                <a:gd name="T10" fmla="*/ 0 w 1539"/>
                <a:gd name="T11" fmla="*/ 1409 h 1608"/>
                <a:gd name="T12" fmla="*/ 15 w 1539"/>
                <a:gd name="T13" fmla="*/ 1486 h 1608"/>
                <a:gd name="T14" fmla="*/ 57 w 1539"/>
                <a:gd name="T15" fmla="*/ 1549 h 1608"/>
                <a:gd name="T16" fmla="*/ 120 w 1539"/>
                <a:gd name="T17" fmla="*/ 1592 h 1608"/>
                <a:gd name="T18" fmla="*/ 197 w 1539"/>
                <a:gd name="T19" fmla="*/ 1607 h 1608"/>
                <a:gd name="T20" fmla="*/ 1341 w 1539"/>
                <a:gd name="T21" fmla="*/ 1607 h 1608"/>
                <a:gd name="T22" fmla="*/ 1418 w 1539"/>
                <a:gd name="T23" fmla="*/ 1592 h 1608"/>
                <a:gd name="T24" fmla="*/ 1480 w 1539"/>
                <a:gd name="T25" fmla="*/ 1549 h 1608"/>
                <a:gd name="T26" fmla="*/ 1523 w 1539"/>
                <a:gd name="T27" fmla="*/ 1486 h 1608"/>
                <a:gd name="T28" fmla="*/ 1538 w 1539"/>
                <a:gd name="T29" fmla="*/ 1409 h 1608"/>
                <a:gd name="T30" fmla="*/ 1538 w 1539"/>
                <a:gd name="T31" fmla="*/ 197 h 1608"/>
                <a:gd name="T32" fmla="*/ 1523 w 1539"/>
                <a:gd name="T33" fmla="*/ 120 h 1608"/>
                <a:gd name="T34" fmla="*/ 1480 w 1539"/>
                <a:gd name="T35" fmla="*/ 57 h 1608"/>
                <a:gd name="T36" fmla="*/ 1418 w 1539"/>
                <a:gd name="T37" fmla="*/ 15 h 1608"/>
                <a:gd name="T38" fmla="*/ 1341 w 1539"/>
                <a:gd name="T39" fmla="*/ 0 h 1608"/>
                <a:gd name="T40" fmla="*/ 197 w 1539"/>
                <a:gd name="T41" fmla="*/ 0 h 1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39" h="1608">
                  <a:moveTo>
                    <a:pt x="197" y="0"/>
                  </a:moveTo>
                  <a:lnTo>
                    <a:pt x="120" y="15"/>
                  </a:lnTo>
                  <a:lnTo>
                    <a:pt x="57" y="57"/>
                  </a:lnTo>
                  <a:lnTo>
                    <a:pt x="15" y="120"/>
                  </a:lnTo>
                  <a:lnTo>
                    <a:pt x="0" y="197"/>
                  </a:lnTo>
                  <a:lnTo>
                    <a:pt x="0" y="1409"/>
                  </a:lnTo>
                  <a:lnTo>
                    <a:pt x="15" y="1486"/>
                  </a:lnTo>
                  <a:lnTo>
                    <a:pt x="57" y="1549"/>
                  </a:lnTo>
                  <a:lnTo>
                    <a:pt x="120" y="1592"/>
                  </a:lnTo>
                  <a:lnTo>
                    <a:pt x="197" y="1607"/>
                  </a:lnTo>
                  <a:lnTo>
                    <a:pt x="1341" y="1607"/>
                  </a:lnTo>
                  <a:lnTo>
                    <a:pt x="1418" y="1592"/>
                  </a:lnTo>
                  <a:lnTo>
                    <a:pt x="1480" y="1549"/>
                  </a:lnTo>
                  <a:lnTo>
                    <a:pt x="1523" y="1486"/>
                  </a:lnTo>
                  <a:lnTo>
                    <a:pt x="1538" y="1409"/>
                  </a:lnTo>
                  <a:lnTo>
                    <a:pt x="1538" y="197"/>
                  </a:lnTo>
                  <a:lnTo>
                    <a:pt x="1523" y="120"/>
                  </a:lnTo>
                  <a:lnTo>
                    <a:pt x="1480" y="57"/>
                  </a:lnTo>
                  <a:lnTo>
                    <a:pt x="1418" y="15"/>
                  </a:lnTo>
                  <a:lnTo>
                    <a:pt x="1341" y="0"/>
                  </a:lnTo>
                  <a:lnTo>
                    <a:pt x="197" y="0"/>
                  </a:lnTo>
                  <a:close/>
                </a:path>
              </a:pathLst>
            </a:custGeom>
            <a:noFill/>
            <a:ln w="25400">
              <a:solidFill>
                <a:srgbClr val="7413DC"/>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34" name="Freeform 52">
              <a:extLst>
                <a:ext uri="{FF2B5EF4-FFF2-40B4-BE49-F238E27FC236}">
                  <a16:creationId xmlns:a16="http://schemas.microsoft.com/office/drawing/2014/main" id="{3D77D30B-4E76-2553-1E66-19F12141976B}"/>
                </a:ext>
              </a:extLst>
            </p:cNvPr>
            <p:cNvSpPr>
              <a:spLocks/>
            </p:cNvSpPr>
            <p:nvPr/>
          </p:nvSpPr>
          <p:spPr bwMode="auto">
            <a:xfrm>
              <a:off x="3333095" y="-1150122"/>
              <a:ext cx="1080000" cy="1080000"/>
            </a:xfrm>
            <a:prstGeom prst="roundRect">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Young Leaders</a:t>
              </a:r>
            </a:p>
          </p:txBody>
        </p:sp>
        <p:sp>
          <p:nvSpPr>
            <p:cNvPr id="35" name="Freeform 53">
              <a:extLst>
                <a:ext uri="{FF2B5EF4-FFF2-40B4-BE49-F238E27FC236}">
                  <a16:creationId xmlns:a16="http://schemas.microsoft.com/office/drawing/2014/main" id="{5BD1C8F7-134C-7AF6-C28F-ABA0E27EFDC6}"/>
                </a:ext>
              </a:extLst>
            </p:cNvPr>
            <p:cNvSpPr>
              <a:spLocks/>
            </p:cNvSpPr>
            <p:nvPr/>
          </p:nvSpPr>
          <p:spPr bwMode="auto">
            <a:xfrm>
              <a:off x="4768683" y="294390"/>
              <a:ext cx="1080000" cy="1080000"/>
            </a:xfrm>
            <a:prstGeom prst="roundRect">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Network</a:t>
              </a:r>
            </a:p>
          </p:txBody>
        </p:sp>
        <p:sp>
          <p:nvSpPr>
            <p:cNvPr id="37" name="Freeform 54">
              <a:extLst>
                <a:ext uri="{FF2B5EF4-FFF2-40B4-BE49-F238E27FC236}">
                  <a16:creationId xmlns:a16="http://schemas.microsoft.com/office/drawing/2014/main" id="{9D9C303D-2927-2F53-F3E7-95193B26835D}"/>
                </a:ext>
              </a:extLst>
            </p:cNvPr>
            <p:cNvSpPr>
              <a:spLocks/>
            </p:cNvSpPr>
            <p:nvPr/>
          </p:nvSpPr>
          <p:spPr bwMode="auto">
            <a:xfrm>
              <a:off x="693275" y="834390"/>
              <a:ext cx="3240000" cy="3240000"/>
            </a:xfrm>
            <a:custGeom>
              <a:avLst/>
              <a:gdLst>
                <a:gd name="T0" fmla="*/ 474 w 4334"/>
                <a:gd name="T1" fmla="*/ 0 h 4526"/>
                <a:gd name="T2" fmla="*/ 397 w 4334"/>
                <a:gd name="T3" fmla="*/ 6 h 4526"/>
                <a:gd name="T4" fmla="*/ 324 w 4334"/>
                <a:gd name="T5" fmla="*/ 24 h 4526"/>
                <a:gd name="T6" fmla="*/ 256 w 4334"/>
                <a:gd name="T7" fmla="*/ 53 h 4526"/>
                <a:gd name="T8" fmla="*/ 194 w 4334"/>
                <a:gd name="T9" fmla="*/ 91 h 4526"/>
                <a:gd name="T10" fmla="*/ 139 w 4334"/>
                <a:gd name="T11" fmla="*/ 139 h 4526"/>
                <a:gd name="T12" fmla="*/ 91 w 4334"/>
                <a:gd name="T13" fmla="*/ 194 h 4526"/>
                <a:gd name="T14" fmla="*/ 53 w 4334"/>
                <a:gd name="T15" fmla="*/ 256 h 4526"/>
                <a:gd name="T16" fmla="*/ 24 w 4334"/>
                <a:gd name="T17" fmla="*/ 324 h 4526"/>
                <a:gd name="T18" fmla="*/ 6 w 4334"/>
                <a:gd name="T19" fmla="*/ 397 h 4526"/>
                <a:gd name="T20" fmla="*/ 0 w 4334"/>
                <a:gd name="T21" fmla="*/ 474 h 4526"/>
                <a:gd name="T22" fmla="*/ 0 w 4334"/>
                <a:gd name="T23" fmla="*/ 4052 h 4526"/>
                <a:gd name="T24" fmla="*/ 6 w 4334"/>
                <a:gd name="T25" fmla="*/ 4129 h 4526"/>
                <a:gd name="T26" fmla="*/ 24 w 4334"/>
                <a:gd name="T27" fmla="*/ 4202 h 4526"/>
                <a:gd name="T28" fmla="*/ 53 w 4334"/>
                <a:gd name="T29" fmla="*/ 4270 h 4526"/>
                <a:gd name="T30" fmla="*/ 91 w 4334"/>
                <a:gd name="T31" fmla="*/ 4332 h 4526"/>
                <a:gd name="T32" fmla="*/ 139 w 4334"/>
                <a:gd name="T33" fmla="*/ 4387 h 4526"/>
                <a:gd name="T34" fmla="*/ 194 w 4334"/>
                <a:gd name="T35" fmla="*/ 4435 h 4526"/>
                <a:gd name="T36" fmla="*/ 256 w 4334"/>
                <a:gd name="T37" fmla="*/ 4473 h 4526"/>
                <a:gd name="T38" fmla="*/ 324 w 4334"/>
                <a:gd name="T39" fmla="*/ 4502 h 4526"/>
                <a:gd name="T40" fmla="*/ 397 w 4334"/>
                <a:gd name="T41" fmla="*/ 4520 h 4526"/>
                <a:gd name="T42" fmla="*/ 474 w 4334"/>
                <a:gd name="T43" fmla="*/ 4526 h 4526"/>
                <a:gd name="T44" fmla="*/ 3858 w 4334"/>
                <a:gd name="T45" fmla="*/ 4526 h 4526"/>
                <a:gd name="T46" fmla="*/ 3935 w 4334"/>
                <a:gd name="T47" fmla="*/ 4520 h 4526"/>
                <a:gd name="T48" fmla="*/ 4008 w 4334"/>
                <a:gd name="T49" fmla="*/ 4502 h 4526"/>
                <a:gd name="T50" fmla="*/ 4077 w 4334"/>
                <a:gd name="T51" fmla="*/ 4473 h 4526"/>
                <a:gd name="T52" fmla="*/ 4139 w 4334"/>
                <a:gd name="T53" fmla="*/ 4435 h 4526"/>
                <a:gd name="T54" fmla="*/ 4194 w 4334"/>
                <a:gd name="T55" fmla="*/ 4387 h 4526"/>
                <a:gd name="T56" fmla="*/ 4242 w 4334"/>
                <a:gd name="T57" fmla="*/ 4332 h 4526"/>
                <a:gd name="T58" fmla="*/ 4280 w 4334"/>
                <a:gd name="T59" fmla="*/ 4270 h 4526"/>
                <a:gd name="T60" fmla="*/ 4309 w 4334"/>
                <a:gd name="T61" fmla="*/ 4202 h 4526"/>
                <a:gd name="T62" fmla="*/ 4327 w 4334"/>
                <a:gd name="T63" fmla="*/ 4129 h 4526"/>
                <a:gd name="T64" fmla="*/ 4333 w 4334"/>
                <a:gd name="T65" fmla="*/ 4052 h 4526"/>
                <a:gd name="T66" fmla="*/ 4333 w 4334"/>
                <a:gd name="T67" fmla="*/ 474 h 4526"/>
                <a:gd name="T68" fmla="*/ 4327 w 4334"/>
                <a:gd name="T69" fmla="*/ 397 h 4526"/>
                <a:gd name="T70" fmla="*/ 4309 w 4334"/>
                <a:gd name="T71" fmla="*/ 324 h 4526"/>
                <a:gd name="T72" fmla="*/ 4280 w 4334"/>
                <a:gd name="T73" fmla="*/ 256 h 4526"/>
                <a:gd name="T74" fmla="*/ 4242 w 4334"/>
                <a:gd name="T75" fmla="*/ 194 h 4526"/>
                <a:gd name="T76" fmla="*/ 4194 w 4334"/>
                <a:gd name="T77" fmla="*/ 139 h 4526"/>
                <a:gd name="T78" fmla="*/ 4139 w 4334"/>
                <a:gd name="T79" fmla="*/ 91 h 4526"/>
                <a:gd name="T80" fmla="*/ 4077 w 4334"/>
                <a:gd name="T81" fmla="*/ 53 h 4526"/>
                <a:gd name="T82" fmla="*/ 4008 w 4334"/>
                <a:gd name="T83" fmla="*/ 24 h 4526"/>
                <a:gd name="T84" fmla="*/ 3935 w 4334"/>
                <a:gd name="T85" fmla="*/ 6 h 4526"/>
                <a:gd name="T86" fmla="*/ 3858 w 4334"/>
                <a:gd name="T87" fmla="*/ 0 h 4526"/>
                <a:gd name="T88" fmla="*/ 474 w 4334"/>
                <a:gd name="T89" fmla="*/ 0 h 4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334" h="4526">
                  <a:moveTo>
                    <a:pt x="474" y="0"/>
                  </a:moveTo>
                  <a:lnTo>
                    <a:pt x="397" y="6"/>
                  </a:lnTo>
                  <a:lnTo>
                    <a:pt x="324" y="24"/>
                  </a:lnTo>
                  <a:lnTo>
                    <a:pt x="256" y="53"/>
                  </a:lnTo>
                  <a:lnTo>
                    <a:pt x="194" y="91"/>
                  </a:lnTo>
                  <a:lnTo>
                    <a:pt x="139" y="139"/>
                  </a:lnTo>
                  <a:lnTo>
                    <a:pt x="91" y="194"/>
                  </a:lnTo>
                  <a:lnTo>
                    <a:pt x="53" y="256"/>
                  </a:lnTo>
                  <a:lnTo>
                    <a:pt x="24" y="324"/>
                  </a:lnTo>
                  <a:lnTo>
                    <a:pt x="6" y="397"/>
                  </a:lnTo>
                  <a:lnTo>
                    <a:pt x="0" y="474"/>
                  </a:lnTo>
                  <a:lnTo>
                    <a:pt x="0" y="4052"/>
                  </a:lnTo>
                  <a:lnTo>
                    <a:pt x="6" y="4129"/>
                  </a:lnTo>
                  <a:lnTo>
                    <a:pt x="24" y="4202"/>
                  </a:lnTo>
                  <a:lnTo>
                    <a:pt x="53" y="4270"/>
                  </a:lnTo>
                  <a:lnTo>
                    <a:pt x="91" y="4332"/>
                  </a:lnTo>
                  <a:lnTo>
                    <a:pt x="139" y="4387"/>
                  </a:lnTo>
                  <a:lnTo>
                    <a:pt x="194" y="4435"/>
                  </a:lnTo>
                  <a:lnTo>
                    <a:pt x="256" y="4473"/>
                  </a:lnTo>
                  <a:lnTo>
                    <a:pt x="324" y="4502"/>
                  </a:lnTo>
                  <a:lnTo>
                    <a:pt x="397" y="4520"/>
                  </a:lnTo>
                  <a:lnTo>
                    <a:pt x="474" y="4526"/>
                  </a:lnTo>
                  <a:lnTo>
                    <a:pt x="3858" y="4526"/>
                  </a:lnTo>
                  <a:lnTo>
                    <a:pt x="3935" y="4520"/>
                  </a:lnTo>
                  <a:lnTo>
                    <a:pt x="4008" y="4502"/>
                  </a:lnTo>
                  <a:lnTo>
                    <a:pt x="4077" y="4473"/>
                  </a:lnTo>
                  <a:lnTo>
                    <a:pt x="4139" y="4435"/>
                  </a:lnTo>
                  <a:lnTo>
                    <a:pt x="4194" y="4387"/>
                  </a:lnTo>
                  <a:lnTo>
                    <a:pt x="4242" y="4332"/>
                  </a:lnTo>
                  <a:lnTo>
                    <a:pt x="4280" y="4270"/>
                  </a:lnTo>
                  <a:lnTo>
                    <a:pt x="4309" y="4202"/>
                  </a:lnTo>
                  <a:lnTo>
                    <a:pt x="4327" y="4129"/>
                  </a:lnTo>
                  <a:lnTo>
                    <a:pt x="4333" y="4052"/>
                  </a:lnTo>
                  <a:lnTo>
                    <a:pt x="4333" y="474"/>
                  </a:lnTo>
                  <a:lnTo>
                    <a:pt x="4327" y="397"/>
                  </a:lnTo>
                  <a:lnTo>
                    <a:pt x="4309" y="324"/>
                  </a:lnTo>
                  <a:lnTo>
                    <a:pt x="4280" y="256"/>
                  </a:lnTo>
                  <a:lnTo>
                    <a:pt x="4242" y="194"/>
                  </a:lnTo>
                  <a:lnTo>
                    <a:pt x="4194" y="139"/>
                  </a:lnTo>
                  <a:lnTo>
                    <a:pt x="4139" y="91"/>
                  </a:lnTo>
                  <a:lnTo>
                    <a:pt x="4077" y="53"/>
                  </a:lnTo>
                  <a:lnTo>
                    <a:pt x="4008" y="24"/>
                  </a:lnTo>
                  <a:lnTo>
                    <a:pt x="3935" y="6"/>
                  </a:lnTo>
                  <a:lnTo>
                    <a:pt x="3858" y="0"/>
                  </a:lnTo>
                  <a:lnTo>
                    <a:pt x="474" y="0"/>
                  </a:lnTo>
                  <a:close/>
                </a:path>
              </a:pathLst>
            </a:custGeom>
            <a:noFill/>
            <a:ln w="28575">
              <a:solidFill>
                <a:srgbClr val="7413DC"/>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38" name="Freeform 55">
              <a:extLst>
                <a:ext uri="{FF2B5EF4-FFF2-40B4-BE49-F238E27FC236}">
                  <a16:creationId xmlns:a16="http://schemas.microsoft.com/office/drawing/2014/main" id="{0842B261-C7AB-6D09-B6B8-B684CE9F54EE}"/>
                </a:ext>
              </a:extLst>
            </p:cNvPr>
            <p:cNvSpPr>
              <a:spLocks/>
            </p:cNvSpPr>
            <p:nvPr/>
          </p:nvSpPr>
          <p:spPr bwMode="auto">
            <a:xfrm>
              <a:off x="1521275" y="1638468"/>
              <a:ext cx="1584000" cy="1584000"/>
            </a:xfrm>
            <a:custGeom>
              <a:avLst/>
              <a:gdLst>
                <a:gd name="T0" fmla="*/ 2181 w 2482"/>
                <a:gd name="T1" fmla="*/ 0 h 2481"/>
                <a:gd name="T2" fmla="*/ 299 w 2482"/>
                <a:gd name="T3" fmla="*/ 0 h 2481"/>
                <a:gd name="T4" fmla="*/ 230 w 2482"/>
                <a:gd name="T5" fmla="*/ 7 h 2481"/>
                <a:gd name="T6" fmla="*/ 167 w 2482"/>
                <a:gd name="T7" fmla="*/ 30 h 2481"/>
                <a:gd name="T8" fmla="*/ 112 w 2482"/>
                <a:gd name="T9" fmla="*/ 65 h 2481"/>
                <a:gd name="T10" fmla="*/ 65 w 2482"/>
                <a:gd name="T11" fmla="*/ 112 h 2481"/>
                <a:gd name="T12" fmla="*/ 30 w 2482"/>
                <a:gd name="T13" fmla="*/ 167 h 2481"/>
                <a:gd name="T14" fmla="*/ 7 w 2482"/>
                <a:gd name="T15" fmla="*/ 230 h 2481"/>
                <a:gd name="T16" fmla="*/ 0 w 2482"/>
                <a:gd name="T17" fmla="*/ 299 h 2481"/>
                <a:gd name="T18" fmla="*/ 0 w 2482"/>
                <a:gd name="T19" fmla="*/ 2181 h 2481"/>
                <a:gd name="T20" fmla="*/ 7 w 2482"/>
                <a:gd name="T21" fmla="*/ 2250 h 2481"/>
                <a:gd name="T22" fmla="*/ 30 w 2482"/>
                <a:gd name="T23" fmla="*/ 2313 h 2481"/>
                <a:gd name="T24" fmla="*/ 65 w 2482"/>
                <a:gd name="T25" fmla="*/ 2369 h 2481"/>
                <a:gd name="T26" fmla="*/ 112 w 2482"/>
                <a:gd name="T27" fmla="*/ 2415 h 2481"/>
                <a:gd name="T28" fmla="*/ 167 w 2482"/>
                <a:gd name="T29" fmla="*/ 2450 h 2481"/>
                <a:gd name="T30" fmla="*/ 230 w 2482"/>
                <a:gd name="T31" fmla="*/ 2473 h 2481"/>
                <a:gd name="T32" fmla="*/ 299 w 2482"/>
                <a:gd name="T33" fmla="*/ 2481 h 2481"/>
                <a:gd name="T34" fmla="*/ 2181 w 2482"/>
                <a:gd name="T35" fmla="*/ 2481 h 2481"/>
                <a:gd name="T36" fmla="*/ 2250 w 2482"/>
                <a:gd name="T37" fmla="*/ 2473 h 2481"/>
                <a:gd name="T38" fmla="*/ 2313 w 2482"/>
                <a:gd name="T39" fmla="*/ 2450 h 2481"/>
                <a:gd name="T40" fmla="*/ 2369 w 2482"/>
                <a:gd name="T41" fmla="*/ 2415 h 2481"/>
                <a:gd name="T42" fmla="*/ 2415 w 2482"/>
                <a:gd name="T43" fmla="*/ 2369 h 2481"/>
                <a:gd name="T44" fmla="*/ 2450 w 2482"/>
                <a:gd name="T45" fmla="*/ 2313 h 2481"/>
                <a:gd name="T46" fmla="*/ 2473 w 2482"/>
                <a:gd name="T47" fmla="*/ 2250 h 2481"/>
                <a:gd name="T48" fmla="*/ 2481 w 2482"/>
                <a:gd name="T49" fmla="*/ 2181 h 2481"/>
                <a:gd name="T50" fmla="*/ 2481 w 2482"/>
                <a:gd name="T51" fmla="*/ 299 h 2481"/>
                <a:gd name="T52" fmla="*/ 2473 w 2482"/>
                <a:gd name="T53" fmla="*/ 230 h 2481"/>
                <a:gd name="T54" fmla="*/ 2450 w 2482"/>
                <a:gd name="T55" fmla="*/ 167 h 2481"/>
                <a:gd name="T56" fmla="*/ 2415 w 2482"/>
                <a:gd name="T57" fmla="*/ 112 h 2481"/>
                <a:gd name="T58" fmla="*/ 2369 w 2482"/>
                <a:gd name="T59" fmla="*/ 65 h 2481"/>
                <a:gd name="T60" fmla="*/ 2313 w 2482"/>
                <a:gd name="T61" fmla="*/ 30 h 2481"/>
                <a:gd name="T62" fmla="*/ 2250 w 2482"/>
                <a:gd name="T63" fmla="*/ 7 h 2481"/>
                <a:gd name="T64" fmla="*/ 2181 w 2482"/>
                <a:gd name="T65" fmla="*/ 0 h 2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82" h="2481">
                  <a:moveTo>
                    <a:pt x="2181" y="0"/>
                  </a:moveTo>
                  <a:lnTo>
                    <a:pt x="299" y="0"/>
                  </a:lnTo>
                  <a:lnTo>
                    <a:pt x="230" y="7"/>
                  </a:lnTo>
                  <a:lnTo>
                    <a:pt x="167" y="30"/>
                  </a:lnTo>
                  <a:lnTo>
                    <a:pt x="112" y="65"/>
                  </a:lnTo>
                  <a:lnTo>
                    <a:pt x="65" y="112"/>
                  </a:lnTo>
                  <a:lnTo>
                    <a:pt x="30" y="167"/>
                  </a:lnTo>
                  <a:lnTo>
                    <a:pt x="7" y="230"/>
                  </a:lnTo>
                  <a:lnTo>
                    <a:pt x="0" y="299"/>
                  </a:lnTo>
                  <a:lnTo>
                    <a:pt x="0" y="2181"/>
                  </a:lnTo>
                  <a:lnTo>
                    <a:pt x="7" y="2250"/>
                  </a:lnTo>
                  <a:lnTo>
                    <a:pt x="30" y="2313"/>
                  </a:lnTo>
                  <a:lnTo>
                    <a:pt x="65" y="2369"/>
                  </a:lnTo>
                  <a:lnTo>
                    <a:pt x="112" y="2415"/>
                  </a:lnTo>
                  <a:lnTo>
                    <a:pt x="167" y="2450"/>
                  </a:lnTo>
                  <a:lnTo>
                    <a:pt x="230" y="2473"/>
                  </a:lnTo>
                  <a:lnTo>
                    <a:pt x="299" y="2481"/>
                  </a:lnTo>
                  <a:lnTo>
                    <a:pt x="2181" y="2481"/>
                  </a:lnTo>
                  <a:lnTo>
                    <a:pt x="2250" y="2473"/>
                  </a:lnTo>
                  <a:lnTo>
                    <a:pt x="2313" y="2450"/>
                  </a:lnTo>
                  <a:lnTo>
                    <a:pt x="2369" y="2415"/>
                  </a:lnTo>
                  <a:lnTo>
                    <a:pt x="2415" y="2369"/>
                  </a:lnTo>
                  <a:lnTo>
                    <a:pt x="2450" y="2313"/>
                  </a:lnTo>
                  <a:lnTo>
                    <a:pt x="2473" y="2250"/>
                  </a:lnTo>
                  <a:lnTo>
                    <a:pt x="2481" y="2181"/>
                  </a:lnTo>
                  <a:lnTo>
                    <a:pt x="2481" y="299"/>
                  </a:lnTo>
                  <a:lnTo>
                    <a:pt x="2473" y="230"/>
                  </a:lnTo>
                  <a:lnTo>
                    <a:pt x="2450" y="167"/>
                  </a:lnTo>
                  <a:lnTo>
                    <a:pt x="2415" y="112"/>
                  </a:lnTo>
                  <a:lnTo>
                    <a:pt x="2369" y="65"/>
                  </a:lnTo>
                  <a:lnTo>
                    <a:pt x="2313" y="30"/>
                  </a:lnTo>
                  <a:lnTo>
                    <a:pt x="2250" y="7"/>
                  </a:lnTo>
                  <a:lnTo>
                    <a:pt x="2181" y="0"/>
                  </a:lnTo>
                  <a:close/>
                </a:path>
              </a:pathLst>
            </a:custGeom>
            <a:solidFill>
              <a:srgbClr val="7413D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800">
                  <a:solidFill>
                    <a:schemeClr val="bg1"/>
                  </a:solidFill>
                  <a:latin typeface="Nunito Sans ExtraBold" panose="00000900000000000000" pitchFamily="2" charset="0"/>
                </a:rPr>
                <a:t>District</a:t>
              </a:r>
            </a:p>
          </p:txBody>
        </p:sp>
        <p:sp>
          <p:nvSpPr>
            <p:cNvPr id="39" name="Freeform 56">
              <a:extLst>
                <a:ext uri="{FF2B5EF4-FFF2-40B4-BE49-F238E27FC236}">
                  <a16:creationId xmlns:a16="http://schemas.microsoft.com/office/drawing/2014/main" id="{4D4ADA80-3725-9DD2-D5FF-7E93AD8390F1}"/>
                </a:ext>
              </a:extLst>
            </p:cNvPr>
            <p:cNvSpPr>
              <a:spLocks/>
            </p:cNvSpPr>
            <p:nvPr/>
          </p:nvSpPr>
          <p:spPr bwMode="auto">
            <a:xfrm>
              <a:off x="1665275" y="177091"/>
              <a:ext cx="1296000" cy="1296000"/>
            </a:xfrm>
            <a:custGeom>
              <a:avLst/>
              <a:gdLst>
                <a:gd name="T0" fmla="*/ 1676 w 1908"/>
                <a:gd name="T1" fmla="*/ 0 h 1908"/>
                <a:gd name="T2" fmla="*/ 230 w 1908"/>
                <a:gd name="T3" fmla="*/ 0 h 1908"/>
                <a:gd name="T4" fmla="*/ 157 w 1908"/>
                <a:gd name="T5" fmla="*/ 11 h 1908"/>
                <a:gd name="T6" fmla="*/ 94 w 1908"/>
                <a:gd name="T7" fmla="*/ 44 h 1908"/>
                <a:gd name="T8" fmla="*/ 44 w 1908"/>
                <a:gd name="T9" fmla="*/ 94 h 1908"/>
                <a:gd name="T10" fmla="*/ 11 w 1908"/>
                <a:gd name="T11" fmla="*/ 157 h 1908"/>
                <a:gd name="T12" fmla="*/ 0 w 1908"/>
                <a:gd name="T13" fmla="*/ 230 h 1908"/>
                <a:gd name="T14" fmla="*/ 0 w 1908"/>
                <a:gd name="T15" fmla="*/ 1676 h 1908"/>
                <a:gd name="T16" fmla="*/ 11 w 1908"/>
                <a:gd name="T17" fmla="*/ 1749 h 1908"/>
                <a:gd name="T18" fmla="*/ 44 w 1908"/>
                <a:gd name="T19" fmla="*/ 1812 h 1908"/>
                <a:gd name="T20" fmla="*/ 94 w 1908"/>
                <a:gd name="T21" fmla="*/ 1862 h 1908"/>
                <a:gd name="T22" fmla="*/ 157 w 1908"/>
                <a:gd name="T23" fmla="*/ 1895 h 1908"/>
                <a:gd name="T24" fmla="*/ 230 w 1908"/>
                <a:gd name="T25" fmla="*/ 1907 h 1908"/>
                <a:gd name="T26" fmla="*/ 1676 w 1908"/>
                <a:gd name="T27" fmla="*/ 1907 h 1908"/>
                <a:gd name="T28" fmla="*/ 1749 w 1908"/>
                <a:gd name="T29" fmla="*/ 1895 h 1908"/>
                <a:gd name="T30" fmla="*/ 1812 w 1908"/>
                <a:gd name="T31" fmla="*/ 1862 h 1908"/>
                <a:gd name="T32" fmla="*/ 1862 w 1908"/>
                <a:gd name="T33" fmla="*/ 1812 h 1908"/>
                <a:gd name="T34" fmla="*/ 1895 w 1908"/>
                <a:gd name="T35" fmla="*/ 1749 h 1908"/>
                <a:gd name="T36" fmla="*/ 1907 w 1908"/>
                <a:gd name="T37" fmla="*/ 1676 h 1908"/>
                <a:gd name="T38" fmla="*/ 1907 w 1908"/>
                <a:gd name="T39" fmla="*/ 230 h 1908"/>
                <a:gd name="T40" fmla="*/ 1895 w 1908"/>
                <a:gd name="T41" fmla="*/ 157 h 1908"/>
                <a:gd name="T42" fmla="*/ 1862 w 1908"/>
                <a:gd name="T43" fmla="*/ 94 h 1908"/>
                <a:gd name="T44" fmla="*/ 1812 w 1908"/>
                <a:gd name="T45" fmla="*/ 44 h 1908"/>
                <a:gd name="T46" fmla="*/ 1749 w 1908"/>
                <a:gd name="T47" fmla="*/ 11 h 1908"/>
                <a:gd name="T48" fmla="*/ 1676 w 1908"/>
                <a:gd name="T49" fmla="*/ 0 h 1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8">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t>Leadership Team</a:t>
              </a:r>
            </a:p>
          </p:txBody>
        </p:sp>
        <p:sp>
          <p:nvSpPr>
            <p:cNvPr id="40" name="Freeform 57">
              <a:extLst>
                <a:ext uri="{FF2B5EF4-FFF2-40B4-BE49-F238E27FC236}">
                  <a16:creationId xmlns:a16="http://schemas.microsoft.com/office/drawing/2014/main" id="{02CC2883-7F6C-F531-B7E8-631603049C24}"/>
                </a:ext>
              </a:extLst>
            </p:cNvPr>
            <p:cNvSpPr>
              <a:spLocks/>
            </p:cNvSpPr>
            <p:nvPr/>
          </p:nvSpPr>
          <p:spPr bwMode="auto">
            <a:xfrm>
              <a:off x="39065" y="183012"/>
              <a:ext cx="1296000" cy="1296000"/>
            </a:xfrm>
            <a:custGeom>
              <a:avLst/>
              <a:gdLst>
                <a:gd name="T0" fmla="*/ 1676 w 1908"/>
                <a:gd name="T1" fmla="*/ 0 h 1908"/>
                <a:gd name="T2" fmla="*/ 230 w 1908"/>
                <a:gd name="T3" fmla="*/ 0 h 1908"/>
                <a:gd name="T4" fmla="*/ 157 w 1908"/>
                <a:gd name="T5" fmla="*/ 11 h 1908"/>
                <a:gd name="T6" fmla="*/ 94 w 1908"/>
                <a:gd name="T7" fmla="*/ 44 h 1908"/>
                <a:gd name="T8" fmla="*/ 44 w 1908"/>
                <a:gd name="T9" fmla="*/ 94 h 1908"/>
                <a:gd name="T10" fmla="*/ 11 w 1908"/>
                <a:gd name="T11" fmla="*/ 157 h 1908"/>
                <a:gd name="T12" fmla="*/ 0 w 1908"/>
                <a:gd name="T13" fmla="*/ 230 h 1908"/>
                <a:gd name="T14" fmla="*/ 0 w 1908"/>
                <a:gd name="T15" fmla="*/ 1676 h 1908"/>
                <a:gd name="T16" fmla="*/ 11 w 1908"/>
                <a:gd name="T17" fmla="*/ 1749 h 1908"/>
                <a:gd name="T18" fmla="*/ 44 w 1908"/>
                <a:gd name="T19" fmla="*/ 1812 h 1908"/>
                <a:gd name="T20" fmla="*/ 94 w 1908"/>
                <a:gd name="T21" fmla="*/ 1862 h 1908"/>
                <a:gd name="T22" fmla="*/ 157 w 1908"/>
                <a:gd name="T23" fmla="*/ 1895 h 1908"/>
                <a:gd name="T24" fmla="*/ 230 w 1908"/>
                <a:gd name="T25" fmla="*/ 1907 h 1908"/>
                <a:gd name="T26" fmla="*/ 1676 w 1908"/>
                <a:gd name="T27" fmla="*/ 1907 h 1908"/>
                <a:gd name="T28" fmla="*/ 1749 w 1908"/>
                <a:gd name="T29" fmla="*/ 1895 h 1908"/>
                <a:gd name="T30" fmla="*/ 1812 w 1908"/>
                <a:gd name="T31" fmla="*/ 1862 h 1908"/>
                <a:gd name="T32" fmla="*/ 1862 w 1908"/>
                <a:gd name="T33" fmla="*/ 1812 h 1908"/>
                <a:gd name="T34" fmla="*/ 1895 w 1908"/>
                <a:gd name="T35" fmla="*/ 1749 h 1908"/>
                <a:gd name="T36" fmla="*/ 1907 w 1908"/>
                <a:gd name="T37" fmla="*/ 1676 h 1908"/>
                <a:gd name="T38" fmla="*/ 1907 w 1908"/>
                <a:gd name="T39" fmla="*/ 230 h 1908"/>
                <a:gd name="T40" fmla="*/ 1895 w 1908"/>
                <a:gd name="T41" fmla="*/ 157 h 1908"/>
                <a:gd name="T42" fmla="*/ 1862 w 1908"/>
                <a:gd name="T43" fmla="*/ 94 h 1908"/>
                <a:gd name="T44" fmla="*/ 1812 w 1908"/>
                <a:gd name="T45" fmla="*/ 44 h 1908"/>
                <a:gd name="T46" fmla="*/ 1749 w 1908"/>
                <a:gd name="T47" fmla="*/ 11 h 1908"/>
                <a:gd name="T48" fmla="*/ 1676 w 1908"/>
                <a:gd name="T49" fmla="*/ 0 h 1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8">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FFB4E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US" sz="1400" b="1" dirty="0"/>
                <a:t> Trustee Board</a:t>
              </a:r>
              <a:endParaRPr lang="en-GB" sz="1400" b="1" dirty="0"/>
            </a:p>
          </p:txBody>
        </p:sp>
        <p:sp>
          <p:nvSpPr>
            <p:cNvPr id="41" name="Freeform 58">
              <a:extLst>
                <a:ext uri="{FF2B5EF4-FFF2-40B4-BE49-F238E27FC236}">
                  <a16:creationId xmlns:a16="http://schemas.microsoft.com/office/drawing/2014/main" id="{CE213839-111E-7460-85C3-43D0EF539D97}"/>
                </a:ext>
              </a:extLst>
            </p:cNvPr>
            <p:cNvSpPr>
              <a:spLocks/>
            </p:cNvSpPr>
            <p:nvPr/>
          </p:nvSpPr>
          <p:spPr bwMode="auto">
            <a:xfrm>
              <a:off x="3285275" y="177091"/>
              <a:ext cx="1296000" cy="1296000"/>
            </a:xfrm>
            <a:custGeom>
              <a:avLst/>
              <a:gdLst>
                <a:gd name="T0" fmla="*/ 1676 w 1908"/>
                <a:gd name="T1" fmla="*/ 0 h 1907"/>
                <a:gd name="T2" fmla="*/ 230 w 1908"/>
                <a:gd name="T3" fmla="*/ 0 h 1907"/>
                <a:gd name="T4" fmla="*/ 157 w 1908"/>
                <a:gd name="T5" fmla="*/ 11 h 1907"/>
                <a:gd name="T6" fmla="*/ 94 w 1908"/>
                <a:gd name="T7" fmla="*/ 44 h 1907"/>
                <a:gd name="T8" fmla="*/ 44 w 1908"/>
                <a:gd name="T9" fmla="*/ 94 h 1907"/>
                <a:gd name="T10" fmla="*/ 11 w 1908"/>
                <a:gd name="T11" fmla="*/ 157 h 1907"/>
                <a:gd name="T12" fmla="*/ 0 w 1908"/>
                <a:gd name="T13" fmla="*/ 230 h 1907"/>
                <a:gd name="T14" fmla="*/ 0 w 1908"/>
                <a:gd name="T15" fmla="*/ 1676 h 1907"/>
                <a:gd name="T16" fmla="*/ 11 w 1908"/>
                <a:gd name="T17" fmla="*/ 1749 h 1907"/>
                <a:gd name="T18" fmla="*/ 44 w 1908"/>
                <a:gd name="T19" fmla="*/ 1812 h 1907"/>
                <a:gd name="T20" fmla="*/ 94 w 1908"/>
                <a:gd name="T21" fmla="*/ 1862 h 1907"/>
                <a:gd name="T22" fmla="*/ 157 w 1908"/>
                <a:gd name="T23" fmla="*/ 1895 h 1907"/>
                <a:gd name="T24" fmla="*/ 230 w 1908"/>
                <a:gd name="T25" fmla="*/ 1907 h 1907"/>
                <a:gd name="T26" fmla="*/ 1676 w 1908"/>
                <a:gd name="T27" fmla="*/ 1907 h 1907"/>
                <a:gd name="T28" fmla="*/ 1749 w 1908"/>
                <a:gd name="T29" fmla="*/ 1895 h 1907"/>
                <a:gd name="T30" fmla="*/ 1812 w 1908"/>
                <a:gd name="T31" fmla="*/ 1862 h 1907"/>
                <a:gd name="T32" fmla="*/ 1862 w 1908"/>
                <a:gd name="T33" fmla="*/ 1812 h 1907"/>
                <a:gd name="T34" fmla="*/ 1895 w 1908"/>
                <a:gd name="T35" fmla="*/ 1749 h 1907"/>
                <a:gd name="T36" fmla="*/ 1907 w 1908"/>
                <a:gd name="T37" fmla="*/ 1676 h 1907"/>
                <a:gd name="T38" fmla="*/ 1907 w 1908"/>
                <a:gd name="T39" fmla="*/ 230 h 1907"/>
                <a:gd name="T40" fmla="*/ 1895 w 1908"/>
                <a:gd name="T41" fmla="*/ 157 h 1907"/>
                <a:gd name="T42" fmla="*/ 1862 w 1908"/>
                <a:gd name="T43" fmla="*/ 94 h 1907"/>
                <a:gd name="T44" fmla="*/ 1812 w 1908"/>
                <a:gd name="T45" fmla="*/ 44 h 1907"/>
                <a:gd name="T46" fmla="*/ 1749 w 1908"/>
                <a:gd name="T47" fmla="*/ 11 h 1907"/>
                <a:gd name="T48" fmla="*/ 1676 w 1908"/>
                <a:gd name="T49" fmla="*/ 0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7">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14 - 24 Team</a:t>
              </a:r>
            </a:p>
          </p:txBody>
        </p:sp>
        <p:sp>
          <p:nvSpPr>
            <p:cNvPr id="42" name="Freeform 59">
              <a:extLst>
                <a:ext uri="{FF2B5EF4-FFF2-40B4-BE49-F238E27FC236}">
                  <a16:creationId xmlns:a16="http://schemas.microsoft.com/office/drawing/2014/main" id="{9E68B38A-D0B9-826A-DA2B-B65B66557951}"/>
                </a:ext>
              </a:extLst>
            </p:cNvPr>
            <p:cNvSpPr>
              <a:spLocks/>
            </p:cNvSpPr>
            <p:nvPr/>
          </p:nvSpPr>
          <p:spPr bwMode="auto">
            <a:xfrm>
              <a:off x="39065" y="1782468"/>
              <a:ext cx="1296000" cy="1296000"/>
            </a:xfrm>
            <a:custGeom>
              <a:avLst/>
              <a:gdLst>
                <a:gd name="T0" fmla="*/ 1676 w 1908"/>
                <a:gd name="T1" fmla="*/ 0 h 1907"/>
                <a:gd name="T2" fmla="*/ 230 w 1908"/>
                <a:gd name="T3" fmla="*/ 0 h 1907"/>
                <a:gd name="T4" fmla="*/ 157 w 1908"/>
                <a:gd name="T5" fmla="*/ 11 h 1907"/>
                <a:gd name="T6" fmla="*/ 94 w 1908"/>
                <a:gd name="T7" fmla="*/ 44 h 1907"/>
                <a:gd name="T8" fmla="*/ 44 w 1908"/>
                <a:gd name="T9" fmla="*/ 94 h 1907"/>
                <a:gd name="T10" fmla="*/ 11 w 1908"/>
                <a:gd name="T11" fmla="*/ 157 h 1907"/>
                <a:gd name="T12" fmla="*/ 0 w 1908"/>
                <a:gd name="T13" fmla="*/ 230 h 1907"/>
                <a:gd name="T14" fmla="*/ 0 w 1908"/>
                <a:gd name="T15" fmla="*/ 1676 h 1907"/>
                <a:gd name="T16" fmla="*/ 11 w 1908"/>
                <a:gd name="T17" fmla="*/ 1749 h 1907"/>
                <a:gd name="T18" fmla="*/ 44 w 1908"/>
                <a:gd name="T19" fmla="*/ 1812 h 1907"/>
                <a:gd name="T20" fmla="*/ 94 w 1908"/>
                <a:gd name="T21" fmla="*/ 1862 h 1907"/>
                <a:gd name="T22" fmla="*/ 157 w 1908"/>
                <a:gd name="T23" fmla="*/ 1895 h 1907"/>
                <a:gd name="T24" fmla="*/ 230 w 1908"/>
                <a:gd name="T25" fmla="*/ 1907 h 1907"/>
                <a:gd name="T26" fmla="*/ 1676 w 1908"/>
                <a:gd name="T27" fmla="*/ 1907 h 1907"/>
                <a:gd name="T28" fmla="*/ 1749 w 1908"/>
                <a:gd name="T29" fmla="*/ 1895 h 1907"/>
                <a:gd name="T30" fmla="*/ 1812 w 1908"/>
                <a:gd name="T31" fmla="*/ 1862 h 1907"/>
                <a:gd name="T32" fmla="*/ 1862 w 1908"/>
                <a:gd name="T33" fmla="*/ 1812 h 1907"/>
                <a:gd name="T34" fmla="*/ 1895 w 1908"/>
                <a:gd name="T35" fmla="*/ 1749 h 1907"/>
                <a:gd name="T36" fmla="*/ 1907 w 1908"/>
                <a:gd name="T37" fmla="*/ 1676 h 1907"/>
                <a:gd name="T38" fmla="*/ 1907 w 1908"/>
                <a:gd name="T39" fmla="*/ 230 h 1907"/>
                <a:gd name="T40" fmla="*/ 1895 w 1908"/>
                <a:gd name="T41" fmla="*/ 157 h 1907"/>
                <a:gd name="T42" fmla="*/ 1862 w 1908"/>
                <a:gd name="T43" fmla="*/ 94 h 1907"/>
                <a:gd name="T44" fmla="*/ 1812 w 1908"/>
                <a:gd name="T45" fmla="*/ 44 h 1907"/>
                <a:gd name="T46" fmla="*/ 1749 w 1908"/>
                <a:gd name="T47" fmla="*/ 11 h 1907"/>
                <a:gd name="T48" fmla="*/ 1676 w 1908"/>
                <a:gd name="T49" fmla="*/ 0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7">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006DD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b="1" dirty="0">
                  <a:solidFill>
                    <a:schemeClr val="bg1"/>
                  </a:solidFill>
                </a:rPr>
                <a:t>Volunteering Development Team</a:t>
              </a:r>
            </a:p>
          </p:txBody>
        </p:sp>
        <p:sp>
          <p:nvSpPr>
            <p:cNvPr id="43" name="Freeform 61">
              <a:extLst>
                <a:ext uri="{FF2B5EF4-FFF2-40B4-BE49-F238E27FC236}">
                  <a16:creationId xmlns:a16="http://schemas.microsoft.com/office/drawing/2014/main" id="{32E4BEDC-8A48-1846-9E93-85030839CB00}"/>
                </a:ext>
              </a:extLst>
            </p:cNvPr>
            <p:cNvSpPr>
              <a:spLocks/>
            </p:cNvSpPr>
            <p:nvPr/>
          </p:nvSpPr>
          <p:spPr bwMode="auto">
            <a:xfrm>
              <a:off x="3285275" y="1782468"/>
              <a:ext cx="1296000" cy="1296000"/>
            </a:xfrm>
            <a:custGeom>
              <a:avLst/>
              <a:gdLst>
                <a:gd name="T0" fmla="*/ 1676 w 1908"/>
                <a:gd name="T1" fmla="*/ 0 h 1908"/>
                <a:gd name="T2" fmla="*/ 230 w 1908"/>
                <a:gd name="T3" fmla="*/ 0 h 1908"/>
                <a:gd name="T4" fmla="*/ 157 w 1908"/>
                <a:gd name="T5" fmla="*/ 11 h 1908"/>
                <a:gd name="T6" fmla="*/ 94 w 1908"/>
                <a:gd name="T7" fmla="*/ 44 h 1908"/>
                <a:gd name="T8" fmla="*/ 44 w 1908"/>
                <a:gd name="T9" fmla="*/ 94 h 1908"/>
                <a:gd name="T10" fmla="*/ 11 w 1908"/>
                <a:gd name="T11" fmla="*/ 157 h 1908"/>
                <a:gd name="T12" fmla="*/ 0 w 1908"/>
                <a:gd name="T13" fmla="*/ 230 h 1908"/>
                <a:gd name="T14" fmla="*/ 0 w 1908"/>
                <a:gd name="T15" fmla="*/ 1676 h 1908"/>
                <a:gd name="T16" fmla="*/ 11 w 1908"/>
                <a:gd name="T17" fmla="*/ 1749 h 1908"/>
                <a:gd name="T18" fmla="*/ 44 w 1908"/>
                <a:gd name="T19" fmla="*/ 1812 h 1908"/>
                <a:gd name="T20" fmla="*/ 94 w 1908"/>
                <a:gd name="T21" fmla="*/ 1862 h 1908"/>
                <a:gd name="T22" fmla="*/ 157 w 1908"/>
                <a:gd name="T23" fmla="*/ 1895 h 1908"/>
                <a:gd name="T24" fmla="*/ 230 w 1908"/>
                <a:gd name="T25" fmla="*/ 1907 h 1908"/>
                <a:gd name="T26" fmla="*/ 1676 w 1908"/>
                <a:gd name="T27" fmla="*/ 1907 h 1908"/>
                <a:gd name="T28" fmla="*/ 1749 w 1908"/>
                <a:gd name="T29" fmla="*/ 1895 h 1908"/>
                <a:gd name="T30" fmla="*/ 1812 w 1908"/>
                <a:gd name="T31" fmla="*/ 1862 h 1908"/>
                <a:gd name="T32" fmla="*/ 1862 w 1908"/>
                <a:gd name="T33" fmla="*/ 1812 h 1908"/>
                <a:gd name="T34" fmla="*/ 1895 w 1908"/>
                <a:gd name="T35" fmla="*/ 1749 h 1908"/>
                <a:gd name="T36" fmla="*/ 1907 w 1908"/>
                <a:gd name="T37" fmla="*/ 1676 h 1908"/>
                <a:gd name="T38" fmla="*/ 1907 w 1908"/>
                <a:gd name="T39" fmla="*/ 230 h 1908"/>
                <a:gd name="T40" fmla="*/ 1895 w 1908"/>
                <a:gd name="T41" fmla="*/ 157 h 1908"/>
                <a:gd name="T42" fmla="*/ 1862 w 1908"/>
                <a:gd name="T43" fmla="*/ 94 h 1908"/>
                <a:gd name="T44" fmla="*/ 1812 w 1908"/>
                <a:gd name="T45" fmla="*/ 44 h 1908"/>
                <a:gd name="T46" fmla="*/ 1749 w 1908"/>
                <a:gd name="T47" fmla="*/ 11 h 1908"/>
                <a:gd name="T48" fmla="*/ 1676 w 1908"/>
                <a:gd name="T49" fmla="*/ 0 h 1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8">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Groups</a:t>
              </a:r>
            </a:p>
          </p:txBody>
        </p:sp>
        <p:sp>
          <p:nvSpPr>
            <p:cNvPr id="44" name="Freeform 62">
              <a:extLst>
                <a:ext uri="{FF2B5EF4-FFF2-40B4-BE49-F238E27FC236}">
                  <a16:creationId xmlns:a16="http://schemas.microsoft.com/office/drawing/2014/main" id="{4BC8ABA8-BE0D-5365-6071-E8B9BA00F8CF}"/>
                </a:ext>
              </a:extLst>
            </p:cNvPr>
            <p:cNvSpPr>
              <a:spLocks/>
            </p:cNvSpPr>
            <p:nvPr/>
          </p:nvSpPr>
          <p:spPr bwMode="auto">
            <a:xfrm>
              <a:off x="45275" y="3378546"/>
              <a:ext cx="1296000" cy="1296000"/>
            </a:xfrm>
            <a:custGeom>
              <a:avLst/>
              <a:gdLst>
                <a:gd name="T0" fmla="*/ 1676 w 1908"/>
                <a:gd name="T1" fmla="*/ 0 h 1908"/>
                <a:gd name="T2" fmla="*/ 230 w 1908"/>
                <a:gd name="T3" fmla="*/ 0 h 1908"/>
                <a:gd name="T4" fmla="*/ 157 w 1908"/>
                <a:gd name="T5" fmla="*/ 11 h 1908"/>
                <a:gd name="T6" fmla="*/ 94 w 1908"/>
                <a:gd name="T7" fmla="*/ 44 h 1908"/>
                <a:gd name="T8" fmla="*/ 44 w 1908"/>
                <a:gd name="T9" fmla="*/ 94 h 1908"/>
                <a:gd name="T10" fmla="*/ 11 w 1908"/>
                <a:gd name="T11" fmla="*/ 157 h 1908"/>
                <a:gd name="T12" fmla="*/ 0 w 1908"/>
                <a:gd name="T13" fmla="*/ 230 h 1908"/>
                <a:gd name="T14" fmla="*/ 0 w 1908"/>
                <a:gd name="T15" fmla="*/ 1676 h 1908"/>
                <a:gd name="T16" fmla="*/ 11 w 1908"/>
                <a:gd name="T17" fmla="*/ 1749 h 1908"/>
                <a:gd name="T18" fmla="*/ 44 w 1908"/>
                <a:gd name="T19" fmla="*/ 1812 h 1908"/>
                <a:gd name="T20" fmla="*/ 94 w 1908"/>
                <a:gd name="T21" fmla="*/ 1862 h 1908"/>
                <a:gd name="T22" fmla="*/ 157 w 1908"/>
                <a:gd name="T23" fmla="*/ 1895 h 1908"/>
                <a:gd name="T24" fmla="*/ 230 w 1908"/>
                <a:gd name="T25" fmla="*/ 1907 h 1908"/>
                <a:gd name="T26" fmla="*/ 1676 w 1908"/>
                <a:gd name="T27" fmla="*/ 1907 h 1908"/>
                <a:gd name="T28" fmla="*/ 1749 w 1908"/>
                <a:gd name="T29" fmla="*/ 1895 h 1908"/>
                <a:gd name="T30" fmla="*/ 1812 w 1908"/>
                <a:gd name="T31" fmla="*/ 1862 h 1908"/>
                <a:gd name="T32" fmla="*/ 1862 w 1908"/>
                <a:gd name="T33" fmla="*/ 1812 h 1908"/>
                <a:gd name="T34" fmla="*/ 1895 w 1908"/>
                <a:gd name="T35" fmla="*/ 1749 h 1908"/>
                <a:gd name="T36" fmla="*/ 1907 w 1908"/>
                <a:gd name="T37" fmla="*/ 1676 h 1908"/>
                <a:gd name="T38" fmla="*/ 1907 w 1908"/>
                <a:gd name="T39" fmla="*/ 230 h 1908"/>
                <a:gd name="T40" fmla="*/ 1895 w 1908"/>
                <a:gd name="T41" fmla="*/ 157 h 1908"/>
                <a:gd name="T42" fmla="*/ 1862 w 1908"/>
                <a:gd name="T43" fmla="*/ 94 h 1908"/>
                <a:gd name="T44" fmla="*/ 1812 w 1908"/>
                <a:gd name="T45" fmla="*/ 44 h 1908"/>
                <a:gd name="T46" fmla="*/ 1749 w 1908"/>
                <a:gd name="T47" fmla="*/ 11 h 1908"/>
                <a:gd name="T48" fmla="*/ 1676 w 1908"/>
                <a:gd name="T49" fmla="*/ 0 h 1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8">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006DD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Programme Team</a:t>
              </a:r>
            </a:p>
          </p:txBody>
        </p:sp>
        <p:sp>
          <p:nvSpPr>
            <p:cNvPr id="45" name="Freeform 62">
              <a:extLst>
                <a:ext uri="{FF2B5EF4-FFF2-40B4-BE49-F238E27FC236}">
                  <a16:creationId xmlns:a16="http://schemas.microsoft.com/office/drawing/2014/main" id="{083559AD-65B7-A357-D19B-E967335AE373}"/>
                </a:ext>
              </a:extLst>
            </p:cNvPr>
            <p:cNvSpPr>
              <a:spLocks/>
            </p:cNvSpPr>
            <p:nvPr/>
          </p:nvSpPr>
          <p:spPr bwMode="auto">
            <a:xfrm>
              <a:off x="1658294" y="3378546"/>
              <a:ext cx="1296000" cy="1296000"/>
            </a:xfrm>
            <a:custGeom>
              <a:avLst/>
              <a:gdLst>
                <a:gd name="T0" fmla="*/ 1676 w 1908"/>
                <a:gd name="T1" fmla="*/ 0 h 1908"/>
                <a:gd name="T2" fmla="*/ 230 w 1908"/>
                <a:gd name="T3" fmla="*/ 0 h 1908"/>
                <a:gd name="T4" fmla="*/ 157 w 1908"/>
                <a:gd name="T5" fmla="*/ 11 h 1908"/>
                <a:gd name="T6" fmla="*/ 94 w 1908"/>
                <a:gd name="T7" fmla="*/ 44 h 1908"/>
                <a:gd name="T8" fmla="*/ 44 w 1908"/>
                <a:gd name="T9" fmla="*/ 94 h 1908"/>
                <a:gd name="T10" fmla="*/ 11 w 1908"/>
                <a:gd name="T11" fmla="*/ 157 h 1908"/>
                <a:gd name="T12" fmla="*/ 0 w 1908"/>
                <a:gd name="T13" fmla="*/ 230 h 1908"/>
                <a:gd name="T14" fmla="*/ 0 w 1908"/>
                <a:gd name="T15" fmla="*/ 1676 h 1908"/>
                <a:gd name="T16" fmla="*/ 11 w 1908"/>
                <a:gd name="T17" fmla="*/ 1749 h 1908"/>
                <a:gd name="T18" fmla="*/ 44 w 1908"/>
                <a:gd name="T19" fmla="*/ 1812 h 1908"/>
                <a:gd name="T20" fmla="*/ 94 w 1908"/>
                <a:gd name="T21" fmla="*/ 1862 h 1908"/>
                <a:gd name="T22" fmla="*/ 157 w 1908"/>
                <a:gd name="T23" fmla="*/ 1895 h 1908"/>
                <a:gd name="T24" fmla="*/ 230 w 1908"/>
                <a:gd name="T25" fmla="*/ 1907 h 1908"/>
                <a:gd name="T26" fmla="*/ 1676 w 1908"/>
                <a:gd name="T27" fmla="*/ 1907 h 1908"/>
                <a:gd name="T28" fmla="*/ 1749 w 1908"/>
                <a:gd name="T29" fmla="*/ 1895 h 1908"/>
                <a:gd name="T30" fmla="*/ 1812 w 1908"/>
                <a:gd name="T31" fmla="*/ 1862 h 1908"/>
                <a:gd name="T32" fmla="*/ 1862 w 1908"/>
                <a:gd name="T33" fmla="*/ 1812 h 1908"/>
                <a:gd name="T34" fmla="*/ 1895 w 1908"/>
                <a:gd name="T35" fmla="*/ 1749 h 1908"/>
                <a:gd name="T36" fmla="*/ 1907 w 1908"/>
                <a:gd name="T37" fmla="*/ 1676 h 1908"/>
                <a:gd name="T38" fmla="*/ 1907 w 1908"/>
                <a:gd name="T39" fmla="*/ 230 h 1908"/>
                <a:gd name="T40" fmla="*/ 1895 w 1908"/>
                <a:gd name="T41" fmla="*/ 157 h 1908"/>
                <a:gd name="T42" fmla="*/ 1862 w 1908"/>
                <a:gd name="T43" fmla="*/ 94 h 1908"/>
                <a:gd name="T44" fmla="*/ 1812 w 1908"/>
                <a:gd name="T45" fmla="*/ 44 h 1908"/>
                <a:gd name="T46" fmla="*/ 1749 w 1908"/>
                <a:gd name="T47" fmla="*/ 11 h 1908"/>
                <a:gd name="T48" fmla="*/ 1676 w 1908"/>
                <a:gd name="T49" fmla="*/ 0 h 1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8" h="1908">
                  <a:moveTo>
                    <a:pt x="1676" y="0"/>
                  </a:moveTo>
                  <a:lnTo>
                    <a:pt x="230" y="0"/>
                  </a:lnTo>
                  <a:lnTo>
                    <a:pt x="157" y="11"/>
                  </a:lnTo>
                  <a:lnTo>
                    <a:pt x="94" y="44"/>
                  </a:lnTo>
                  <a:lnTo>
                    <a:pt x="44" y="94"/>
                  </a:lnTo>
                  <a:lnTo>
                    <a:pt x="11" y="157"/>
                  </a:lnTo>
                  <a:lnTo>
                    <a:pt x="0" y="230"/>
                  </a:lnTo>
                  <a:lnTo>
                    <a:pt x="0" y="1676"/>
                  </a:lnTo>
                  <a:lnTo>
                    <a:pt x="11" y="1749"/>
                  </a:lnTo>
                  <a:lnTo>
                    <a:pt x="44" y="1812"/>
                  </a:lnTo>
                  <a:lnTo>
                    <a:pt x="94" y="1862"/>
                  </a:lnTo>
                  <a:lnTo>
                    <a:pt x="157" y="1895"/>
                  </a:lnTo>
                  <a:lnTo>
                    <a:pt x="230" y="1907"/>
                  </a:lnTo>
                  <a:lnTo>
                    <a:pt x="1676" y="1907"/>
                  </a:lnTo>
                  <a:lnTo>
                    <a:pt x="1749" y="1895"/>
                  </a:lnTo>
                  <a:lnTo>
                    <a:pt x="1812" y="1862"/>
                  </a:lnTo>
                  <a:lnTo>
                    <a:pt x="1862" y="1812"/>
                  </a:lnTo>
                  <a:lnTo>
                    <a:pt x="1895" y="1749"/>
                  </a:lnTo>
                  <a:lnTo>
                    <a:pt x="1907" y="1676"/>
                  </a:lnTo>
                  <a:lnTo>
                    <a:pt x="1907" y="230"/>
                  </a:lnTo>
                  <a:lnTo>
                    <a:pt x="1895" y="157"/>
                  </a:lnTo>
                  <a:lnTo>
                    <a:pt x="1862" y="94"/>
                  </a:lnTo>
                  <a:lnTo>
                    <a:pt x="1812" y="44"/>
                  </a:lnTo>
                  <a:lnTo>
                    <a:pt x="1749" y="11"/>
                  </a:lnTo>
                  <a:lnTo>
                    <a:pt x="1676" y="0"/>
                  </a:lnTo>
                  <a:close/>
                </a:path>
              </a:pathLst>
            </a:custGeom>
            <a:solidFill>
              <a:srgbClr val="006DD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1400" b="1">
                  <a:solidFill>
                    <a:schemeClr val="bg1"/>
                  </a:solidFill>
                </a:rPr>
                <a:t>Support Team</a:t>
              </a:r>
            </a:p>
          </p:txBody>
        </p:sp>
        <p:sp>
          <p:nvSpPr>
            <p:cNvPr id="56" name="Freeform 52">
              <a:extLst>
                <a:ext uri="{FF2B5EF4-FFF2-40B4-BE49-F238E27FC236}">
                  <a16:creationId xmlns:a16="http://schemas.microsoft.com/office/drawing/2014/main" id="{6A8DDA43-80EF-CEF7-FFE0-B21D97EA0F59}"/>
                </a:ext>
              </a:extLst>
            </p:cNvPr>
            <p:cNvSpPr>
              <a:spLocks/>
            </p:cNvSpPr>
            <p:nvPr/>
          </p:nvSpPr>
          <p:spPr bwMode="auto">
            <a:xfrm>
              <a:off x="4768683" y="-1141216"/>
              <a:ext cx="1080000" cy="1080000"/>
            </a:xfrm>
            <a:prstGeom prst="roundRect">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b="1" dirty="0">
                  <a:solidFill>
                    <a:schemeClr val="bg1"/>
                  </a:solidFill>
                </a:rPr>
                <a:t>Explorers</a:t>
              </a:r>
            </a:p>
          </p:txBody>
        </p:sp>
      </p:grpSp>
      <p:sp>
        <p:nvSpPr>
          <p:cNvPr id="58" name="TextBox 57">
            <a:extLst>
              <a:ext uri="{FF2B5EF4-FFF2-40B4-BE49-F238E27FC236}">
                <a16:creationId xmlns:a16="http://schemas.microsoft.com/office/drawing/2014/main" id="{1C66B4F2-C37A-F6C0-E42A-14D05E4F2989}"/>
              </a:ext>
            </a:extLst>
          </p:cNvPr>
          <p:cNvSpPr txBox="1"/>
          <p:nvPr/>
        </p:nvSpPr>
        <p:spPr>
          <a:xfrm>
            <a:off x="357809" y="717442"/>
            <a:ext cx="3910676" cy="1077218"/>
          </a:xfrm>
          <a:prstGeom prst="rect">
            <a:avLst/>
          </a:prstGeom>
          <a:noFill/>
        </p:spPr>
        <p:txBody>
          <a:bodyPr wrap="square">
            <a:spAutoFit/>
          </a:bodyPr>
          <a:lstStyle/>
          <a:p>
            <a:pPr marL="64770">
              <a:spcBef>
                <a:spcPts val="2145"/>
              </a:spcBef>
            </a:pPr>
            <a:r>
              <a:rPr lang="en-GB" sz="3200" b="1">
                <a:solidFill>
                  <a:srgbClr val="7413DC"/>
                </a:solidFill>
                <a:latin typeface="Nunito Sans Black"/>
                <a:cs typeface="Nunito Sans Black"/>
              </a:rPr>
              <a:t>District &amp; County Structure</a:t>
            </a:r>
          </a:p>
        </p:txBody>
      </p:sp>
      <p:sp>
        <p:nvSpPr>
          <p:cNvPr id="3" name="Title 2">
            <a:extLst>
              <a:ext uri="{FF2B5EF4-FFF2-40B4-BE49-F238E27FC236}">
                <a16:creationId xmlns:a16="http://schemas.microsoft.com/office/drawing/2014/main" id="{C2A8196F-63E2-AA7C-CB52-A7B27D52447D}"/>
              </a:ext>
            </a:extLst>
          </p:cNvPr>
          <p:cNvSpPr>
            <a:spLocks noGrp="1"/>
          </p:cNvSpPr>
          <p:nvPr>
            <p:ph type="ctrTitle"/>
          </p:nvPr>
        </p:nvSpPr>
        <p:spPr>
          <a:xfrm>
            <a:off x="345675" y="326552"/>
            <a:ext cx="5750325" cy="207749"/>
          </a:xfrm>
        </p:spPr>
        <p:txBody>
          <a:bodyPr/>
          <a:lstStyle/>
          <a:p>
            <a:r>
              <a:rPr lang="en-GB"/>
              <a:t>Transitioning to Trustee Boards</a:t>
            </a:r>
          </a:p>
        </p:txBody>
      </p:sp>
      <p:sp>
        <p:nvSpPr>
          <p:cNvPr id="5" name="Subtitle 3">
            <a:extLst>
              <a:ext uri="{FF2B5EF4-FFF2-40B4-BE49-F238E27FC236}">
                <a16:creationId xmlns:a16="http://schemas.microsoft.com/office/drawing/2014/main" id="{BA28653D-1E0D-65B3-CD24-16759CCD3742}"/>
              </a:ext>
            </a:extLst>
          </p:cNvPr>
          <p:cNvSpPr>
            <a:spLocks noGrp="1"/>
          </p:cNvSpPr>
          <p:nvPr>
            <p:ph type="subTitle" idx="4"/>
          </p:nvPr>
        </p:nvSpPr>
        <p:spPr>
          <a:xfrm>
            <a:off x="345675" y="534300"/>
            <a:ext cx="5750325" cy="207749"/>
          </a:xfrm>
        </p:spPr>
        <p:txBody>
          <a:bodyPr/>
          <a:lstStyle/>
          <a:p>
            <a:r>
              <a:rPr lang="en-GB"/>
              <a:t>Moving to a team-based approach</a:t>
            </a:r>
          </a:p>
        </p:txBody>
      </p:sp>
    </p:spTree>
    <p:extLst>
      <p:ext uri="{BB962C8B-B14F-4D97-AF65-F5344CB8AC3E}">
        <p14:creationId xmlns:p14="http://schemas.microsoft.com/office/powerpoint/2010/main" val="35639956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59F21-8C55-9A0F-7C7A-2882672422D2}"/>
              </a:ext>
            </a:extLst>
          </p:cNvPr>
          <p:cNvSpPr>
            <a:spLocks noGrp="1"/>
          </p:cNvSpPr>
          <p:nvPr>
            <p:ph type="ctrTitle"/>
          </p:nvPr>
        </p:nvSpPr>
        <p:spPr/>
        <p:txBody>
          <a:bodyPr/>
          <a:lstStyle/>
          <a:p>
            <a:r>
              <a:rPr lang="en-GB"/>
              <a:t>Transitioning to Trustee Boards</a:t>
            </a:r>
          </a:p>
        </p:txBody>
      </p:sp>
      <p:sp>
        <p:nvSpPr>
          <p:cNvPr id="3" name="Subtitle 2">
            <a:extLst>
              <a:ext uri="{FF2B5EF4-FFF2-40B4-BE49-F238E27FC236}">
                <a16:creationId xmlns:a16="http://schemas.microsoft.com/office/drawing/2014/main" id="{183B6952-744A-02E7-E153-CB93DDDD3BD3}"/>
              </a:ext>
            </a:extLst>
          </p:cNvPr>
          <p:cNvSpPr>
            <a:spLocks noGrp="1"/>
          </p:cNvSpPr>
          <p:nvPr>
            <p:ph type="subTitle" idx="4"/>
          </p:nvPr>
        </p:nvSpPr>
        <p:spPr/>
        <p:txBody>
          <a:bodyPr/>
          <a:lstStyle/>
          <a:p>
            <a:endParaRPr lang="en-GB"/>
          </a:p>
        </p:txBody>
      </p:sp>
      <p:sp>
        <p:nvSpPr>
          <p:cNvPr id="4" name="Text Placeholder 3">
            <a:extLst>
              <a:ext uri="{FF2B5EF4-FFF2-40B4-BE49-F238E27FC236}">
                <a16:creationId xmlns:a16="http://schemas.microsoft.com/office/drawing/2014/main" id="{F5E0A813-8E2E-46A3-CF90-00564FD62917}"/>
              </a:ext>
            </a:extLst>
          </p:cNvPr>
          <p:cNvSpPr>
            <a:spLocks noGrp="1"/>
          </p:cNvSpPr>
          <p:nvPr>
            <p:ph type="body" sz="quarter" idx="12"/>
          </p:nvPr>
        </p:nvSpPr>
        <p:spPr>
          <a:xfrm>
            <a:off x="526905" y="4113034"/>
            <a:ext cx="9529763" cy="1025281"/>
          </a:xfrm>
        </p:spPr>
        <p:txBody>
          <a:bodyPr/>
          <a:lstStyle/>
          <a:p>
            <a:r>
              <a:rPr lang="en-GB" dirty="0"/>
              <a:t>What’s changing for Trustee Boards</a:t>
            </a:r>
          </a:p>
          <a:p>
            <a:r>
              <a:rPr lang="en-GB" sz="1800" dirty="0"/>
              <a:t>Justin – County Chair</a:t>
            </a:r>
          </a:p>
        </p:txBody>
      </p:sp>
    </p:spTree>
    <p:extLst>
      <p:ext uri="{BB962C8B-B14F-4D97-AF65-F5344CB8AC3E}">
        <p14:creationId xmlns:p14="http://schemas.microsoft.com/office/powerpoint/2010/main" val="5698683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A3FC9A-57E6-0FB7-189F-AAC1DC24E1AA}"/>
              </a:ext>
            </a:extLst>
          </p:cNvPr>
          <p:cNvSpPr>
            <a:spLocks noGrp="1"/>
          </p:cNvSpPr>
          <p:nvPr>
            <p:ph type="ctrTitle"/>
          </p:nvPr>
        </p:nvSpPr>
        <p:spPr/>
        <p:txBody>
          <a:bodyPr/>
          <a:lstStyle/>
          <a:p>
            <a:r>
              <a:rPr lang="en-GB" dirty="0"/>
              <a:t>Transitioning to Trustee Boards</a:t>
            </a:r>
          </a:p>
        </p:txBody>
      </p:sp>
      <p:sp>
        <p:nvSpPr>
          <p:cNvPr id="9" name="TextBox 8">
            <a:extLst>
              <a:ext uri="{FF2B5EF4-FFF2-40B4-BE49-F238E27FC236}">
                <a16:creationId xmlns:a16="http://schemas.microsoft.com/office/drawing/2014/main" id="{24FD1763-E64D-4529-0D89-4F515C46659E}"/>
              </a:ext>
            </a:extLst>
          </p:cNvPr>
          <p:cNvSpPr txBox="1"/>
          <p:nvPr/>
        </p:nvSpPr>
        <p:spPr>
          <a:xfrm>
            <a:off x="224288" y="949542"/>
            <a:ext cx="5747135" cy="523220"/>
          </a:xfrm>
          <a:prstGeom prst="rect">
            <a:avLst/>
          </a:prstGeom>
          <a:noFill/>
        </p:spPr>
        <p:txBody>
          <a:bodyPr wrap="square" lIns="91440" tIns="45720" rIns="91440" bIns="45720" anchor="t">
            <a:spAutoFit/>
          </a:bodyPr>
          <a:lstStyle/>
          <a:p>
            <a:pPr marL="64770">
              <a:spcBef>
                <a:spcPts val="2145"/>
              </a:spcBef>
            </a:pPr>
            <a:r>
              <a:rPr lang="en-GB" sz="2800" b="1">
                <a:solidFill>
                  <a:srgbClr val="7413DC"/>
                </a:solidFill>
                <a:latin typeface="Nunito Sans Black"/>
                <a:cs typeface="Nunito Sans Black"/>
              </a:rPr>
              <a:t>Setting up for success</a:t>
            </a:r>
          </a:p>
        </p:txBody>
      </p:sp>
      <p:sp>
        <p:nvSpPr>
          <p:cNvPr id="2" name="TextBox 1">
            <a:extLst>
              <a:ext uri="{FF2B5EF4-FFF2-40B4-BE49-F238E27FC236}">
                <a16:creationId xmlns:a16="http://schemas.microsoft.com/office/drawing/2014/main" id="{42BEA281-80EF-9E19-8144-D2BD5AAA9942}"/>
              </a:ext>
            </a:extLst>
          </p:cNvPr>
          <p:cNvSpPr txBox="1"/>
          <p:nvPr/>
        </p:nvSpPr>
        <p:spPr>
          <a:xfrm>
            <a:off x="345675" y="2096836"/>
            <a:ext cx="6141264" cy="3477875"/>
          </a:xfrm>
          <a:prstGeom prst="rect">
            <a:avLst/>
          </a:prstGeom>
          <a:noFill/>
        </p:spPr>
        <p:txBody>
          <a:bodyPr wrap="square" lIns="91440" tIns="45720" rIns="91440" bIns="45720" rtlCol="0" anchor="t">
            <a:spAutoFit/>
          </a:bodyPr>
          <a:lstStyle/>
          <a:p>
            <a:pPr marL="10800"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r>
              <a:rPr kumimoji="0" lang="en-GB" sz="2200" b="0" i="0" u="none" strike="noStrike" kern="0" cap="none" spc="0" normalizeH="0" baseline="0" noProof="0">
                <a:ln>
                  <a:noFill/>
                </a:ln>
                <a:solidFill>
                  <a:sysClr val="windowText" lastClr="000000"/>
                </a:solidFill>
                <a:effectLst/>
                <a:uLnTx/>
                <a:uFillTx/>
                <a:latin typeface="Nunito Sans" charset="0"/>
              </a:rPr>
              <a:t>Good governance is fundamental to a charity's success, enabling and supporting the charity to: </a:t>
            </a:r>
          </a:p>
          <a:p>
            <a:pPr marL="10800"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endParaRPr kumimoji="0" lang="en-GB" sz="2200" b="0" i="0" u="none" strike="noStrike" kern="0" cap="none" spc="0" normalizeH="0" baseline="0" noProof="0">
              <a:ln>
                <a:noFill/>
              </a:ln>
              <a:solidFill>
                <a:sysClr val="windowText" lastClr="000000"/>
              </a:solidFill>
              <a:effectLst/>
              <a:uLnTx/>
              <a:uFillTx/>
              <a:latin typeface="Nunito Sans" charset="0"/>
            </a:endParaRPr>
          </a:p>
          <a:p>
            <a:pPr marL="353700" marR="0" lvl="0" indent="-342900" defTabSz="914400" eaLnBrk="1" fontAlgn="auto" latinLnBrk="0" hangingPunct="1">
              <a:lnSpc>
                <a:spcPct val="100000"/>
              </a:lnSpc>
              <a:spcBef>
                <a:spcPts val="0"/>
              </a:spcBef>
              <a:spcAft>
                <a:spcPts val="0"/>
              </a:spcAft>
              <a:buClr>
                <a:schemeClr val="tx2"/>
              </a:buClr>
              <a:buSzPct val="125000"/>
              <a:buFont typeface="Arial" panose="020B0604020202020204" pitchFamily="34" charset="0"/>
              <a:buChar char="•"/>
              <a:tabLst/>
              <a:defRPr/>
            </a:pPr>
            <a:r>
              <a:rPr kumimoji="0" lang="en-GB" sz="2200" b="0" i="0" u="none" strike="noStrike" kern="0" cap="none" spc="0" normalizeH="0" baseline="0" noProof="0">
                <a:ln>
                  <a:noFill/>
                </a:ln>
                <a:solidFill>
                  <a:sysClr val="windowText" lastClr="000000"/>
                </a:solidFill>
                <a:effectLst/>
                <a:uLnTx/>
                <a:uFillTx/>
                <a:latin typeface="Nunito Sans" charset="0"/>
              </a:rPr>
              <a:t>Comply with the law and relevant regulations</a:t>
            </a:r>
          </a:p>
          <a:p>
            <a:pPr marL="353700" marR="0" lvl="0" indent="-342900" defTabSz="914400" eaLnBrk="1" fontAlgn="auto" latinLnBrk="0" hangingPunct="1">
              <a:lnSpc>
                <a:spcPct val="100000"/>
              </a:lnSpc>
              <a:spcBef>
                <a:spcPts val="0"/>
              </a:spcBef>
              <a:spcAft>
                <a:spcPts val="0"/>
              </a:spcAft>
              <a:buClr>
                <a:schemeClr val="tx2"/>
              </a:buClr>
              <a:buSzPct val="125000"/>
              <a:buFont typeface="Arial" panose="020B0604020202020204" pitchFamily="34" charset="0"/>
              <a:buChar char="•"/>
              <a:tabLst/>
              <a:defRPr/>
            </a:pPr>
            <a:r>
              <a:rPr kumimoji="0" lang="en-GB" sz="2200" b="0" i="0" u="none" strike="noStrike" kern="0" cap="none" spc="0" normalizeH="0" baseline="0" noProof="0">
                <a:ln>
                  <a:noFill/>
                </a:ln>
                <a:solidFill>
                  <a:sysClr val="windowText" lastClr="000000"/>
                </a:solidFill>
                <a:effectLst/>
                <a:uLnTx/>
                <a:uFillTx/>
                <a:latin typeface="Nunito Sans" charset="0"/>
              </a:rPr>
              <a:t>Meet the charity’s objectives</a:t>
            </a:r>
          </a:p>
          <a:p>
            <a:pPr marL="353700" marR="0" lvl="0" indent="-34290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Char char="•"/>
              <a:tabLst/>
              <a:defRPr/>
            </a:pPr>
            <a:endParaRPr kumimoji="0" lang="en-GB" sz="2200" b="0" i="0" u="none" strike="noStrike" kern="0" cap="none" spc="0" normalizeH="0" baseline="0" noProof="0">
              <a:ln>
                <a:noFill/>
              </a:ln>
              <a:solidFill>
                <a:sysClr val="windowText" lastClr="000000"/>
              </a:solidFill>
              <a:effectLst/>
              <a:uLnTx/>
              <a:uFillTx/>
              <a:latin typeface="Nunito Sans" charset="0"/>
            </a:endParaRPr>
          </a:p>
          <a:p>
            <a:pPr marL="10800"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r>
              <a:rPr kumimoji="0" lang="en-GB" sz="2200" b="0" i="0" u="none" strike="noStrike" kern="0" cap="none" spc="0" normalizeH="0" baseline="0" noProof="0">
                <a:ln>
                  <a:noFill/>
                </a:ln>
                <a:solidFill>
                  <a:sysClr val="windowText" lastClr="000000"/>
                </a:solidFill>
                <a:effectLst/>
                <a:uLnTx/>
                <a:uFillTx/>
                <a:latin typeface="Nunito Sans" charset="0"/>
              </a:rPr>
              <a:t>Good practice for this is set by the charity regulators, where there have been significant changes over the past few years.</a:t>
            </a:r>
          </a:p>
        </p:txBody>
      </p:sp>
      <p:pic>
        <p:nvPicPr>
          <p:cNvPr id="5" name="Picture 15" descr="A picture containing text, person, person, indoor&#10;&#10;Description automatically generated">
            <a:extLst>
              <a:ext uri="{FF2B5EF4-FFF2-40B4-BE49-F238E27FC236}">
                <a16:creationId xmlns:a16="http://schemas.microsoft.com/office/drawing/2014/main" id="{D14D4673-98FF-60DE-EE1A-F1849BEE7E20}"/>
              </a:ext>
            </a:extLst>
          </p:cNvPr>
          <p:cNvPicPr>
            <a:picLocks noChangeAspect="1"/>
          </p:cNvPicPr>
          <p:nvPr/>
        </p:nvPicPr>
        <p:blipFill rotWithShape="1">
          <a:blip r:embed="rId3"/>
          <a:srcRect l="4767" t="-134" r="6636" b="440"/>
          <a:stretch/>
        </p:blipFill>
        <p:spPr>
          <a:xfrm>
            <a:off x="6898591" y="940682"/>
            <a:ext cx="4819249" cy="5387279"/>
          </a:xfrm>
          <a:prstGeom prst="rect">
            <a:avLst/>
          </a:prstGeom>
        </p:spPr>
      </p:pic>
      <p:sp>
        <p:nvSpPr>
          <p:cNvPr id="7" name="Subtitle 6">
            <a:extLst>
              <a:ext uri="{FF2B5EF4-FFF2-40B4-BE49-F238E27FC236}">
                <a16:creationId xmlns:a16="http://schemas.microsoft.com/office/drawing/2014/main" id="{7349D148-C825-1E82-A914-5964DBBA56E6}"/>
              </a:ext>
            </a:extLst>
          </p:cNvPr>
          <p:cNvSpPr>
            <a:spLocks noGrp="1"/>
          </p:cNvSpPr>
          <p:nvPr>
            <p:ph type="subTitle" idx="4"/>
          </p:nvPr>
        </p:nvSpPr>
        <p:spPr/>
        <p:txBody>
          <a:bodyPr/>
          <a:lstStyle/>
          <a:p>
            <a:r>
              <a:rPr lang="en-GB" dirty="0"/>
              <a:t>Introduction</a:t>
            </a:r>
          </a:p>
        </p:txBody>
      </p:sp>
    </p:spTree>
    <p:extLst>
      <p:ext uri="{BB962C8B-B14F-4D97-AF65-F5344CB8AC3E}">
        <p14:creationId xmlns:p14="http://schemas.microsoft.com/office/powerpoint/2010/main" val="29596055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A3FC9A-57E6-0FB7-189F-AAC1DC24E1AA}"/>
              </a:ext>
            </a:extLst>
          </p:cNvPr>
          <p:cNvSpPr>
            <a:spLocks noGrp="1"/>
          </p:cNvSpPr>
          <p:nvPr>
            <p:ph type="ctrTitle"/>
          </p:nvPr>
        </p:nvSpPr>
        <p:spPr/>
        <p:txBody>
          <a:bodyPr/>
          <a:lstStyle/>
          <a:p>
            <a:r>
              <a:rPr lang="en-GB"/>
              <a:t>Transitioning to Trustee Boards</a:t>
            </a:r>
          </a:p>
        </p:txBody>
      </p:sp>
      <p:sp>
        <p:nvSpPr>
          <p:cNvPr id="4" name="Subtitle 3">
            <a:extLst>
              <a:ext uri="{FF2B5EF4-FFF2-40B4-BE49-F238E27FC236}">
                <a16:creationId xmlns:a16="http://schemas.microsoft.com/office/drawing/2014/main" id="{279859CC-2048-3FDF-BAC8-563CF3E0832C}"/>
              </a:ext>
            </a:extLst>
          </p:cNvPr>
          <p:cNvSpPr>
            <a:spLocks noGrp="1"/>
          </p:cNvSpPr>
          <p:nvPr>
            <p:ph type="subTitle" idx="4"/>
          </p:nvPr>
        </p:nvSpPr>
        <p:spPr/>
        <p:txBody>
          <a:bodyPr/>
          <a:lstStyle/>
          <a:p>
            <a:r>
              <a:rPr lang="en-GB" dirty="0"/>
              <a:t>What’s changing?</a:t>
            </a:r>
          </a:p>
        </p:txBody>
      </p:sp>
      <p:sp>
        <p:nvSpPr>
          <p:cNvPr id="9" name="TextBox 8">
            <a:extLst>
              <a:ext uri="{FF2B5EF4-FFF2-40B4-BE49-F238E27FC236}">
                <a16:creationId xmlns:a16="http://schemas.microsoft.com/office/drawing/2014/main" id="{24FD1763-E64D-4529-0D89-4F515C46659E}"/>
              </a:ext>
            </a:extLst>
          </p:cNvPr>
          <p:cNvSpPr txBox="1"/>
          <p:nvPr/>
        </p:nvSpPr>
        <p:spPr>
          <a:xfrm>
            <a:off x="5373550" y="986989"/>
            <a:ext cx="6590082" cy="523220"/>
          </a:xfrm>
          <a:prstGeom prst="rect">
            <a:avLst/>
          </a:prstGeom>
          <a:noFill/>
        </p:spPr>
        <p:txBody>
          <a:bodyPr wrap="square" lIns="91440" tIns="45720" rIns="91440" bIns="45720" anchor="t">
            <a:spAutoFit/>
          </a:bodyPr>
          <a:lstStyle/>
          <a:p>
            <a:pPr marL="64770">
              <a:spcBef>
                <a:spcPts val="2145"/>
              </a:spcBef>
            </a:pPr>
            <a:r>
              <a:rPr lang="en-GB" sz="2800" b="1">
                <a:solidFill>
                  <a:srgbClr val="7413DC"/>
                </a:solidFill>
                <a:latin typeface="Nunito Sans Black"/>
                <a:cs typeface="Nunito Sans Black"/>
              </a:rPr>
              <a:t>Our current position</a:t>
            </a:r>
          </a:p>
        </p:txBody>
      </p:sp>
      <p:sp>
        <p:nvSpPr>
          <p:cNvPr id="5" name="TextBox 4">
            <a:extLst>
              <a:ext uri="{FF2B5EF4-FFF2-40B4-BE49-F238E27FC236}">
                <a16:creationId xmlns:a16="http://schemas.microsoft.com/office/drawing/2014/main" id="{EC926239-3498-718C-68AF-9F56DADB0212}"/>
              </a:ext>
            </a:extLst>
          </p:cNvPr>
          <p:cNvSpPr txBox="1"/>
          <p:nvPr/>
        </p:nvSpPr>
        <p:spPr>
          <a:xfrm>
            <a:off x="5544950" y="1770692"/>
            <a:ext cx="6141264" cy="4832092"/>
          </a:xfrm>
          <a:prstGeom prst="rect">
            <a:avLst/>
          </a:prstGeom>
          <a:noFill/>
        </p:spPr>
        <p:txBody>
          <a:bodyPr wrap="square" lIns="91440" tIns="45720" rIns="91440" bIns="45720" rtlCol="0" anchor="t">
            <a:spAutoFit/>
          </a:bodyPr>
          <a:lstStyle/>
          <a:p>
            <a:pPr marL="353695" marR="0" lvl="0" indent="-34290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Char char="•"/>
              <a:tabLst/>
              <a:defRPr/>
            </a:pPr>
            <a:r>
              <a:rPr kumimoji="0" lang="en-GB" sz="2200" b="0" i="0" u="none" strike="noStrike" kern="0" cap="none" spc="0" normalizeH="0" baseline="0" noProof="0" dirty="0">
                <a:ln>
                  <a:noFill/>
                </a:ln>
                <a:effectLst/>
                <a:uLnTx/>
                <a:uFillTx/>
                <a:latin typeface="Nunito Sans"/>
              </a:rPr>
              <a:t>Many Groups, Districts and Counties (</a:t>
            </a:r>
            <a:r>
              <a:rPr lang="en-GB" sz="2200" kern="0" dirty="0">
                <a:latin typeface="Nunito Sans"/>
              </a:rPr>
              <a:t>or</a:t>
            </a:r>
            <a:r>
              <a:rPr kumimoji="0" lang="en-GB" sz="2200" b="0" i="0" u="none" strike="noStrike" kern="0" cap="none" spc="0" normalizeH="0" baseline="0" noProof="0" dirty="0">
                <a:ln>
                  <a:noFill/>
                </a:ln>
                <a:effectLst/>
                <a:uLnTx/>
                <a:uFillTx/>
                <a:latin typeface="Nunito Sans"/>
              </a:rPr>
              <a:t> </a:t>
            </a:r>
            <a:r>
              <a:rPr lang="en-GB" sz="2200" kern="0" dirty="0">
                <a:latin typeface="Nunito Sans"/>
              </a:rPr>
              <a:t>equivalent</a:t>
            </a:r>
            <a:r>
              <a:rPr kumimoji="0" lang="en-GB" sz="2200" b="0" i="0" u="none" strike="noStrike" kern="0" cap="none" spc="0" normalizeH="0" baseline="0" noProof="0" dirty="0">
                <a:ln>
                  <a:noFill/>
                </a:ln>
                <a:effectLst/>
                <a:uLnTx/>
                <a:uFillTx/>
                <a:latin typeface="Nunito Sans"/>
              </a:rPr>
              <a:t>) have Executive Committees which oversee a mixture of governance and operational tasks</a:t>
            </a:r>
            <a:r>
              <a:rPr lang="en-GB" sz="2200" kern="0" dirty="0">
                <a:latin typeface="Nunito Sans"/>
              </a:rPr>
              <a:t>.</a:t>
            </a:r>
            <a:endParaRPr lang="en-GB" sz="2200" b="0" i="0" u="none" strike="noStrike" kern="0" cap="none" spc="0" normalizeH="0" baseline="0" noProof="0" dirty="0">
              <a:ln>
                <a:noFill/>
              </a:ln>
              <a:effectLst/>
              <a:uLnTx/>
              <a:uFillTx/>
              <a:latin typeface="Nunito Sans"/>
            </a:endParaRPr>
          </a:p>
          <a:p>
            <a:pPr marL="10795"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endParaRPr lang="en-GB" sz="2200" kern="0" dirty="0">
              <a:solidFill>
                <a:sysClr val="windowText" lastClr="000000"/>
              </a:solidFill>
              <a:latin typeface="Nunito Sans" charset="0"/>
            </a:endParaRPr>
          </a:p>
          <a:p>
            <a:pPr marL="353695" marR="0" lvl="0" indent="-34290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Char char="•"/>
              <a:tabLst/>
              <a:defRPr/>
            </a:pPr>
            <a:r>
              <a:rPr lang="en-GB" sz="2200" kern="0" dirty="0">
                <a:latin typeface="Nunito Sans"/>
              </a:rPr>
              <a:t>Governance processes such as risk and financial management, are often not carried out or well supported.</a:t>
            </a:r>
            <a:endParaRPr lang="en-GB" sz="2200" kern="0" dirty="0">
              <a:latin typeface="Nunito Sans" charset="0"/>
            </a:endParaRPr>
          </a:p>
          <a:p>
            <a:pPr marL="10795"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endParaRPr lang="en-GB" sz="2200" kern="0" dirty="0">
              <a:solidFill>
                <a:sysClr val="windowText" lastClr="000000"/>
              </a:solidFill>
              <a:latin typeface="Nunito Sans" charset="0"/>
            </a:endParaRPr>
          </a:p>
          <a:p>
            <a:pPr marL="353695" indent="-342900" defTabSz="914400">
              <a:buClr>
                <a:srgbClr val="7414DC"/>
              </a:buClr>
              <a:buSzPct val="125000"/>
              <a:buFont typeface="Arial" panose="020B0604020202020204" pitchFamily="34" charset="0"/>
              <a:buChar char="•"/>
              <a:defRPr/>
            </a:pPr>
            <a:r>
              <a:rPr lang="en-GB" sz="2200" kern="0" dirty="0">
                <a:latin typeface="Nunito Sans"/>
              </a:rPr>
              <a:t>Charities must adopt a constitution. On census 2023 within Wiltshire, 49</a:t>
            </a:r>
            <a:r>
              <a:rPr kumimoji="0" lang="en-GB" sz="2200" b="0" i="0" u="none" strike="noStrike" kern="0" cap="none" spc="0" normalizeH="0" baseline="0" noProof="0" dirty="0">
                <a:ln>
                  <a:noFill/>
                </a:ln>
                <a:effectLst/>
                <a:uLnTx/>
                <a:uFillTx/>
                <a:latin typeface="Nunito Sans"/>
              </a:rPr>
              <a:t>% of Groups</a:t>
            </a:r>
            <a:r>
              <a:rPr lang="en-GB" sz="2200" kern="0" dirty="0">
                <a:latin typeface="Nunito Sans"/>
              </a:rPr>
              <a:t> and</a:t>
            </a:r>
            <a:r>
              <a:rPr kumimoji="0" lang="en-GB" sz="2200" b="0" i="0" u="none" strike="noStrike" kern="0" cap="none" spc="0" normalizeH="0" baseline="0" noProof="0" dirty="0">
                <a:ln>
                  <a:noFill/>
                </a:ln>
                <a:effectLst/>
                <a:uLnTx/>
                <a:uFillTx/>
                <a:latin typeface="Nunito Sans"/>
              </a:rPr>
              <a:t> Districts said they </a:t>
            </a:r>
            <a:r>
              <a:rPr lang="en-GB" sz="2200" kern="0" dirty="0">
                <a:latin typeface="Nunito Sans"/>
              </a:rPr>
              <a:t>had not</a:t>
            </a:r>
            <a:r>
              <a:rPr kumimoji="0" lang="en-GB" sz="2200" b="0" i="0" u="none" strike="noStrike" kern="0" cap="none" spc="0" normalizeH="0" baseline="0" noProof="0" dirty="0">
                <a:ln>
                  <a:noFill/>
                </a:ln>
                <a:effectLst/>
                <a:uLnTx/>
                <a:uFillTx/>
                <a:latin typeface="Nunito Sans"/>
              </a:rPr>
              <a:t> </a:t>
            </a:r>
            <a:r>
              <a:rPr lang="en-GB" sz="2200" kern="0" dirty="0">
                <a:latin typeface="Nunito Sans"/>
              </a:rPr>
              <a:t>adopted</a:t>
            </a:r>
            <a:r>
              <a:rPr kumimoji="0" lang="en-GB" sz="2200" b="0" i="0" u="none" strike="noStrike" kern="0" cap="none" spc="0" normalizeH="0" baseline="0" noProof="0" dirty="0">
                <a:ln>
                  <a:noFill/>
                </a:ln>
                <a:effectLst/>
                <a:uLnTx/>
                <a:uFillTx/>
                <a:latin typeface="Nunito Sans"/>
              </a:rPr>
              <a:t> a constitution or </a:t>
            </a:r>
            <a:r>
              <a:rPr lang="en-GB" sz="2200" kern="0" dirty="0">
                <a:latin typeface="Nunito Sans"/>
              </a:rPr>
              <a:t>didn’t</a:t>
            </a:r>
            <a:r>
              <a:rPr kumimoji="0" lang="en-GB" sz="2200" b="0" i="0" u="none" strike="noStrike" kern="0" cap="none" spc="0" normalizeH="0" baseline="0" noProof="0" dirty="0">
                <a:ln>
                  <a:noFill/>
                </a:ln>
                <a:effectLst/>
                <a:uLnTx/>
                <a:uFillTx/>
                <a:latin typeface="Nunito Sans"/>
              </a:rPr>
              <a:t> know if they </a:t>
            </a:r>
            <a:r>
              <a:rPr lang="en-GB" sz="2200" kern="0" dirty="0">
                <a:latin typeface="Nunito Sans"/>
              </a:rPr>
              <a:t>had.</a:t>
            </a:r>
            <a:endParaRPr lang="en-GB" sz="1400" b="0" i="0" u="none" strike="noStrike" kern="0" cap="none" spc="0" normalizeH="0" baseline="0" noProof="0" dirty="0">
              <a:ln>
                <a:noFill/>
              </a:ln>
              <a:effectLst/>
              <a:uLnTx/>
              <a:uFillTx/>
              <a:latin typeface="Nunito Sans"/>
            </a:endParaRPr>
          </a:p>
        </p:txBody>
      </p:sp>
      <p:pic>
        <p:nvPicPr>
          <p:cNvPr id="2" name="Picture Placeholder 6" descr="A picture containing person, outdoor, sky, person&#10;&#10;Description automatically generated">
            <a:extLst>
              <a:ext uri="{FF2B5EF4-FFF2-40B4-BE49-F238E27FC236}">
                <a16:creationId xmlns:a16="http://schemas.microsoft.com/office/drawing/2014/main" id="{41EA391A-E5AF-D43F-2798-888B8284D07C}"/>
              </a:ext>
            </a:extLst>
          </p:cNvPr>
          <p:cNvPicPr>
            <a:picLocks noChangeAspect="1"/>
          </p:cNvPicPr>
          <p:nvPr/>
        </p:nvPicPr>
        <p:blipFill rotWithShape="1">
          <a:blip r:embed="rId3"/>
          <a:srcRect l="20378" r="20378"/>
          <a:stretch/>
        </p:blipFill>
        <p:spPr>
          <a:xfrm>
            <a:off x="228368" y="986989"/>
            <a:ext cx="4978638" cy="5600968"/>
          </a:xfrm>
          <a:prstGeom prst="rect">
            <a:avLst/>
          </a:prstGeom>
        </p:spPr>
      </p:pic>
    </p:spTree>
    <p:extLst>
      <p:ext uri="{BB962C8B-B14F-4D97-AF65-F5344CB8AC3E}">
        <p14:creationId xmlns:p14="http://schemas.microsoft.com/office/powerpoint/2010/main" val="37283850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A3FC9A-57E6-0FB7-189F-AAC1DC24E1AA}"/>
              </a:ext>
            </a:extLst>
          </p:cNvPr>
          <p:cNvSpPr>
            <a:spLocks noGrp="1"/>
          </p:cNvSpPr>
          <p:nvPr>
            <p:ph type="ctrTitle"/>
          </p:nvPr>
        </p:nvSpPr>
        <p:spPr/>
        <p:txBody>
          <a:bodyPr/>
          <a:lstStyle/>
          <a:p>
            <a:r>
              <a:rPr lang="en-GB"/>
              <a:t>Transitioning to Trustee Boards</a:t>
            </a:r>
          </a:p>
        </p:txBody>
      </p:sp>
      <p:sp>
        <p:nvSpPr>
          <p:cNvPr id="4" name="Subtitle 3">
            <a:extLst>
              <a:ext uri="{FF2B5EF4-FFF2-40B4-BE49-F238E27FC236}">
                <a16:creationId xmlns:a16="http://schemas.microsoft.com/office/drawing/2014/main" id="{279859CC-2048-3FDF-BAC8-563CF3E0832C}"/>
              </a:ext>
            </a:extLst>
          </p:cNvPr>
          <p:cNvSpPr>
            <a:spLocks noGrp="1"/>
          </p:cNvSpPr>
          <p:nvPr>
            <p:ph type="subTitle" idx="4"/>
          </p:nvPr>
        </p:nvSpPr>
        <p:spPr/>
        <p:txBody>
          <a:bodyPr/>
          <a:lstStyle/>
          <a:p>
            <a:r>
              <a:rPr lang="en-GB" dirty="0"/>
              <a:t>What’s changing?</a:t>
            </a:r>
          </a:p>
        </p:txBody>
      </p:sp>
      <p:sp>
        <p:nvSpPr>
          <p:cNvPr id="9" name="TextBox 8">
            <a:extLst>
              <a:ext uri="{FF2B5EF4-FFF2-40B4-BE49-F238E27FC236}">
                <a16:creationId xmlns:a16="http://schemas.microsoft.com/office/drawing/2014/main" id="{24FD1763-E64D-4529-0D89-4F515C46659E}"/>
              </a:ext>
            </a:extLst>
          </p:cNvPr>
          <p:cNvSpPr txBox="1"/>
          <p:nvPr/>
        </p:nvSpPr>
        <p:spPr>
          <a:xfrm>
            <a:off x="217662" y="832568"/>
            <a:ext cx="5747135" cy="523220"/>
          </a:xfrm>
          <a:prstGeom prst="rect">
            <a:avLst/>
          </a:prstGeom>
          <a:noFill/>
        </p:spPr>
        <p:txBody>
          <a:bodyPr wrap="square" lIns="91440" tIns="45720" rIns="91440" bIns="45720" anchor="t">
            <a:spAutoFit/>
          </a:bodyPr>
          <a:lstStyle/>
          <a:p>
            <a:pPr marL="64770">
              <a:spcBef>
                <a:spcPts val="2145"/>
              </a:spcBef>
            </a:pPr>
            <a:r>
              <a:rPr lang="en-GB" sz="2800" b="1">
                <a:solidFill>
                  <a:srgbClr val="7413DC"/>
                </a:solidFill>
                <a:latin typeface="Nunito Sans Black"/>
                <a:cs typeface="Nunito Sans Black"/>
              </a:rPr>
              <a:t>What’s changing?</a:t>
            </a:r>
          </a:p>
        </p:txBody>
      </p:sp>
      <p:graphicFrame>
        <p:nvGraphicFramePr>
          <p:cNvPr id="14" name="Diagram 13">
            <a:extLst>
              <a:ext uri="{FF2B5EF4-FFF2-40B4-BE49-F238E27FC236}">
                <a16:creationId xmlns:a16="http://schemas.microsoft.com/office/drawing/2014/main" id="{6D9254E6-5544-A6CE-D73C-5AFD629D307E}"/>
              </a:ext>
            </a:extLst>
          </p:cNvPr>
          <p:cNvGraphicFramePr/>
          <p:nvPr>
            <p:extLst>
              <p:ext uri="{D42A27DB-BD31-4B8C-83A1-F6EECF244321}">
                <p14:modId xmlns:p14="http://schemas.microsoft.com/office/powerpoint/2010/main" val="1246077943"/>
              </p:ext>
            </p:extLst>
          </p:nvPr>
        </p:nvGraphicFramePr>
        <p:xfrm>
          <a:off x="6378602" y="1366356"/>
          <a:ext cx="5646627" cy="45813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45567478-A284-F48E-844D-EA94CD21A28F}"/>
              </a:ext>
            </a:extLst>
          </p:cNvPr>
          <p:cNvSpPr txBox="1"/>
          <p:nvPr/>
        </p:nvSpPr>
        <p:spPr>
          <a:xfrm>
            <a:off x="345675" y="1764185"/>
            <a:ext cx="5829838" cy="4093428"/>
          </a:xfrm>
          <a:prstGeom prst="rect">
            <a:avLst/>
          </a:prstGeom>
          <a:noFill/>
        </p:spPr>
        <p:txBody>
          <a:bodyPr wrap="square" lIns="91440" tIns="45720" rIns="91440" bIns="45720" rtlCol="0" anchor="t">
            <a:spAutoFit/>
          </a:bodyPr>
          <a:lstStyle/>
          <a:p>
            <a:pPr marL="10795"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r>
              <a:rPr kumimoji="0" lang="en-GB" sz="2000" b="0" i="0" u="none" strike="noStrike" kern="0" cap="none" spc="0" normalizeH="0" baseline="0" noProof="0" dirty="0">
                <a:ln>
                  <a:noFill/>
                </a:ln>
                <a:solidFill>
                  <a:sysClr val="windowText" lastClr="000000"/>
                </a:solidFill>
                <a:effectLst/>
                <a:uLnTx/>
                <a:uFillTx/>
                <a:latin typeface="Nunito Sans" charset="0"/>
              </a:rPr>
              <a:t>To bring our current structure in line with the good practice guidance set out by the charity</a:t>
            </a:r>
            <a:r>
              <a:rPr lang="en-GB" sz="2000" kern="0" dirty="0">
                <a:solidFill>
                  <a:sysClr val="windowText" lastClr="000000"/>
                </a:solidFill>
                <a:latin typeface="Nunito Sans" charset="0"/>
              </a:rPr>
              <a:t> regulators there are currently two key areas of change</a:t>
            </a:r>
            <a:endParaRPr lang="en-US" dirty="0"/>
          </a:p>
          <a:p>
            <a:pPr marL="10795"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endParaRPr lang="en-GB" sz="2000" b="0" i="0" u="none" strike="noStrike" kern="0" cap="none" spc="0" normalizeH="0" baseline="0" noProof="0" dirty="0">
              <a:ln>
                <a:noFill/>
              </a:ln>
              <a:solidFill>
                <a:sysClr val="windowText" lastClr="000000"/>
              </a:solidFill>
              <a:effectLst/>
              <a:uLnTx/>
              <a:uFillTx/>
              <a:latin typeface="Nunito Sans" charset="0"/>
            </a:endParaRPr>
          </a:p>
          <a:p>
            <a:pPr marL="353695" marR="0" lvl="0" indent="-34290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Char char="•"/>
              <a:tabLst/>
              <a:defRPr/>
            </a:pPr>
            <a:r>
              <a:rPr lang="en-GB" sz="2000" b="1" kern="0" dirty="0">
                <a:solidFill>
                  <a:sysClr val="windowText" lastClr="000000"/>
                </a:solidFill>
                <a:latin typeface="Nunito Sans" charset="0"/>
              </a:rPr>
              <a:t>Name</a:t>
            </a:r>
          </a:p>
          <a:p>
            <a:pPr marL="342900" defTabSz="914400">
              <a:buClr>
                <a:srgbClr val="7414DC"/>
              </a:buClr>
              <a:buSzPct val="125000"/>
              <a:defRPr/>
            </a:pPr>
            <a:r>
              <a:rPr lang="en-GB" sz="2000" kern="0" dirty="0">
                <a:latin typeface="Nunito Sans"/>
              </a:rPr>
              <a:t>Executive Committees will be renamed Trustee Boards, members of which will be renamed Trustees</a:t>
            </a:r>
          </a:p>
          <a:p>
            <a:pPr marL="10795" marR="0" lvl="0" defTabSz="914400" eaLnBrk="1" fontAlgn="auto" latinLnBrk="0" hangingPunct="1">
              <a:lnSpc>
                <a:spcPct val="100000"/>
              </a:lnSpc>
              <a:spcBef>
                <a:spcPts val="0"/>
              </a:spcBef>
              <a:spcAft>
                <a:spcPts val="0"/>
              </a:spcAft>
              <a:buClr>
                <a:srgbClr val="7414DC"/>
              </a:buClr>
              <a:buSzPct val="125000"/>
              <a:tabLst/>
              <a:defRPr/>
            </a:pPr>
            <a:endParaRPr lang="en-GB" sz="2000" kern="0" dirty="0">
              <a:solidFill>
                <a:sysClr val="windowText" lastClr="000000"/>
              </a:solidFill>
              <a:latin typeface="Nunito Sans" charset="0"/>
            </a:endParaRPr>
          </a:p>
          <a:p>
            <a:pPr marL="353695" marR="0" lvl="0" indent="-34290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Char char="•"/>
              <a:tabLst/>
              <a:defRPr/>
            </a:pPr>
            <a:r>
              <a:rPr lang="en-GB" sz="2000" b="1" kern="0" dirty="0">
                <a:solidFill>
                  <a:sysClr val="windowText" lastClr="000000"/>
                </a:solidFill>
                <a:latin typeface="Nunito Sans" charset="0"/>
              </a:rPr>
              <a:t>Purpose</a:t>
            </a:r>
          </a:p>
          <a:p>
            <a:pPr marL="342900" marR="0" lvl="0" defTabSz="914400" eaLnBrk="1" fontAlgn="auto" latinLnBrk="0" hangingPunct="1">
              <a:lnSpc>
                <a:spcPct val="100000"/>
              </a:lnSpc>
              <a:spcBef>
                <a:spcPts val="0"/>
              </a:spcBef>
              <a:spcAft>
                <a:spcPts val="0"/>
              </a:spcAft>
              <a:buClr>
                <a:srgbClr val="7414DC"/>
              </a:buClr>
              <a:buSzPct val="125000"/>
              <a:tabLst/>
              <a:defRPr/>
            </a:pPr>
            <a:r>
              <a:rPr lang="en-GB" sz="2000" kern="0" dirty="0">
                <a:latin typeface="Nunito Sans"/>
              </a:rPr>
              <a:t>Trustee</a:t>
            </a:r>
            <a:r>
              <a:rPr lang="en-GB" sz="2000" kern="0" dirty="0">
                <a:solidFill>
                  <a:sysClr val="windowText" lastClr="000000"/>
                </a:solidFill>
                <a:latin typeface="Nunito Sans" charset="0"/>
              </a:rPr>
              <a:t> Boards will have a clearer purpose statement, to fit with the focus on governance</a:t>
            </a:r>
          </a:p>
        </p:txBody>
      </p:sp>
    </p:spTree>
    <p:extLst>
      <p:ext uri="{BB962C8B-B14F-4D97-AF65-F5344CB8AC3E}">
        <p14:creationId xmlns:p14="http://schemas.microsoft.com/office/powerpoint/2010/main" val="28111525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A3FC9A-57E6-0FB7-189F-AAC1DC24E1AA}"/>
              </a:ext>
            </a:extLst>
          </p:cNvPr>
          <p:cNvSpPr>
            <a:spLocks noGrp="1"/>
          </p:cNvSpPr>
          <p:nvPr>
            <p:ph type="ctrTitle"/>
          </p:nvPr>
        </p:nvSpPr>
        <p:spPr/>
        <p:txBody>
          <a:bodyPr/>
          <a:lstStyle/>
          <a:p>
            <a:r>
              <a:rPr lang="en-GB"/>
              <a:t>Transitioning to Trustee Boards</a:t>
            </a:r>
          </a:p>
        </p:txBody>
      </p:sp>
      <p:sp>
        <p:nvSpPr>
          <p:cNvPr id="4" name="Subtitle 3">
            <a:extLst>
              <a:ext uri="{FF2B5EF4-FFF2-40B4-BE49-F238E27FC236}">
                <a16:creationId xmlns:a16="http://schemas.microsoft.com/office/drawing/2014/main" id="{279859CC-2048-3FDF-BAC8-563CF3E0832C}"/>
              </a:ext>
            </a:extLst>
          </p:cNvPr>
          <p:cNvSpPr>
            <a:spLocks noGrp="1"/>
          </p:cNvSpPr>
          <p:nvPr>
            <p:ph type="subTitle" idx="4"/>
          </p:nvPr>
        </p:nvSpPr>
        <p:spPr/>
        <p:txBody>
          <a:bodyPr/>
          <a:lstStyle/>
          <a:p>
            <a:r>
              <a:rPr lang="en-GB"/>
              <a:t>What‘s changing?</a:t>
            </a:r>
          </a:p>
        </p:txBody>
      </p:sp>
      <p:sp>
        <p:nvSpPr>
          <p:cNvPr id="9" name="TextBox 8">
            <a:extLst>
              <a:ext uri="{FF2B5EF4-FFF2-40B4-BE49-F238E27FC236}">
                <a16:creationId xmlns:a16="http://schemas.microsoft.com/office/drawing/2014/main" id="{24FD1763-E64D-4529-0D89-4F515C46659E}"/>
              </a:ext>
            </a:extLst>
          </p:cNvPr>
          <p:cNvSpPr txBox="1"/>
          <p:nvPr/>
        </p:nvSpPr>
        <p:spPr>
          <a:xfrm>
            <a:off x="5373550" y="986989"/>
            <a:ext cx="6590082" cy="523220"/>
          </a:xfrm>
          <a:prstGeom prst="rect">
            <a:avLst/>
          </a:prstGeom>
          <a:noFill/>
        </p:spPr>
        <p:txBody>
          <a:bodyPr wrap="square" lIns="91440" tIns="45720" rIns="91440" bIns="45720" anchor="t">
            <a:spAutoFit/>
          </a:bodyPr>
          <a:lstStyle/>
          <a:p>
            <a:pPr marL="64770">
              <a:spcBef>
                <a:spcPts val="2145"/>
              </a:spcBef>
            </a:pPr>
            <a:r>
              <a:rPr lang="en-GB" sz="2800" b="1">
                <a:solidFill>
                  <a:srgbClr val="7413DC"/>
                </a:solidFill>
                <a:latin typeface="Nunito Sans Black"/>
                <a:cs typeface="Nunito Sans Black"/>
              </a:rPr>
              <a:t>Renaming as Trustee Boards</a:t>
            </a:r>
          </a:p>
        </p:txBody>
      </p:sp>
      <p:sp>
        <p:nvSpPr>
          <p:cNvPr id="5" name="TextBox 4">
            <a:extLst>
              <a:ext uri="{FF2B5EF4-FFF2-40B4-BE49-F238E27FC236}">
                <a16:creationId xmlns:a16="http://schemas.microsoft.com/office/drawing/2014/main" id="{EC926239-3498-718C-68AF-9F56DADB0212}"/>
              </a:ext>
            </a:extLst>
          </p:cNvPr>
          <p:cNvSpPr txBox="1"/>
          <p:nvPr/>
        </p:nvSpPr>
        <p:spPr>
          <a:xfrm>
            <a:off x="5496253" y="1699990"/>
            <a:ext cx="6141264" cy="4524315"/>
          </a:xfrm>
          <a:prstGeom prst="rect">
            <a:avLst/>
          </a:prstGeom>
          <a:noFill/>
        </p:spPr>
        <p:txBody>
          <a:bodyPr wrap="square" lIns="91440" tIns="45720" rIns="91440" bIns="45720" rtlCol="0" anchor="t">
            <a:spAutoFit/>
          </a:bodyPr>
          <a:lstStyle/>
          <a:p>
            <a:pPr marL="10795" defTabSz="914400">
              <a:buClr>
                <a:srgbClr val="7414DC"/>
              </a:buClr>
              <a:buSzPct val="125000"/>
              <a:defRPr/>
            </a:pPr>
            <a:r>
              <a:rPr lang="en-GB" sz="2400" kern="0" dirty="0">
                <a:latin typeface="Nunito Sans"/>
              </a:rPr>
              <a:t>Executive Committees are renamed as Trustee Boards, members of which are renamed as Trustees</a:t>
            </a:r>
            <a:endParaRPr lang="en-US" dirty="0"/>
          </a:p>
          <a:p>
            <a:pPr marL="10795" marR="0" lvl="0" defTabSz="914400" eaLnBrk="1" fontAlgn="auto" latinLnBrk="0" hangingPunct="1">
              <a:lnSpc>
                <a:spcPct val="100000"/>
              </a:lnSpc>
              <a:spcBef>
                <a:spcPts val="0"/>
              </a:spcBef>
              <a:spcAft>
                <a:spcPts val="0"/>
              </a:spcAft>
              <a:buClr>
                <a:srgbClr val="7414DC"/>
              </a:buClr>
              <a:buSzPct val="125000"/>
              <a:tabLst/>
              <a:defRPr/>
            </a:pPr>
            <a:endParaRPr lang="en-GB" sz="2400" kern="0" dirty="0">
              <a:solidFill>
                <a:sysClr val="windowText" lastClr="000000"/>
              </a:solidFill>
              <a:latin typeface="Nunito Sans" charset="0"/>
            </a:endParaRPr>
          </a:p>
          <a:p>
            <a:pPr marL="10795" marR="0" lvl="0" defTabSz="914400" eaLnBrk="1" fontAlgn="auto" latinLnBrk="0" hangingPunct="1">
              <a:lnSpc>
                <a:spcPct val="100000"/>
              </a:lnSpc>
              <a:spcBef>
                <a:spcPts val="0"/>
              </a:spcBef>
              <a:spcAft>
                <a:spcPts val="0"/>
              </a:spcAft>
              <a:buClr>
                <a:srgbClr val="7414DC"/>
              </a:buClr>
              <a:buSzPct val="125000"/>
              <a:tabLst/>
              <a:defRPr/>
            </a:pPr>
            <a:r>
              <a:rPr lang="en-GB" sz="2400" b="1" kern="0" dirty="0">
                <a:solidFill>
                  <a:sysClr val="windowText" lastClr="000000"/>
                </a:solidFill>
                <a:latin typeface="Nunito Sans" charset="0"/>
              </a:rPr>
              <a:t>Why is this changing?</a:t>
            </a:r>
          </a:p>
          <a:p>
            <a:pPr marL="10795" marR="0" lvl="0" defTabSz="914400" eaLnBrk="1" fontAlgn="auto" latinLnBrk="0" hangingPunct="1">
              <a:lnSpc>
                <a:spcPct val="100000"/>
              </a:lnSpc>
              <a:spcBef>
                <a:spcPts val="0"/>
              </a:spcBef>
              <a:spcAft>
                <a:spcPts val="0"/>
              </a:spcAft>
              <a:buClr>
                <a:srgbClr val="7414DC"/>
              </a:buClr>
              <a:buSzPct val="125000"/>
              <a:tabLst/>
              <a:defRPr/>
            </a:pPr>
            <a:endParaRPr lang="en-GB" sz="2400" b="1" kern="0" dirty="0">
              <a:solidFill>
                <a:sysClr val="windowText" lastClr="000000"/>
              </a:solidFill>
              <a:latin typeface="Nunito Sans" charset="0"/>
            </a:endParaRPr>
          </a:p>
          <a:p>
            <a:pPr marL="353695" marR="0" lvl="0" indent="-34290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Char char="•"/>
              <a:tabLst/>
              <a:defRPr/>
            </a:pPr>
            <a:r>
              <a:rPr lang="en-GB" sz="2400" kern="0" dirty="0">
                <a:solidFill>
                  <a:sysClr val="windowText" lastClr="000000"/>
                </a:solidFill>
                <a:latin typeface="Nunito Sans" charset="0"/>
              </a:rPr>
              <a:t>To align with good practice guidance from the charity regulators </a:t>
            </a:r>
          </a:p>
          <a:p>
            <a:pPr marL="353695" indent="-342900" defTabSz="914400">
              <a:buClr>
                <a:srgbClr val="7414DC"/>
              </a:buClr>
              <a:buSzPct val="125000"/>
              <a:buFont typeface="Arial" panose="020B0604020202020204" pitchFamily="34" charset="0"/>
              <a:buChar char="•"/>
              <a:defRPr/>
            </a:pPr>
            <a:endParaRPr lang="en-GB" sz="2400" dirty="0"/>
          </a:p>
          <a:p>
            <a:pPr marL="353695" indent="-342900" defTabSz="914400">
              <a:buClr>
                <a:srgbClr val="7414DC"/>
              </a:buClr>
              <a:buSzPct val="125000"/>
              <a:buFont typeface="Arial" panose="020B0604020202020204" pitchFamily="34" charset="0"/>
              <a:buChar char="•"/>
              <a:defRPr/>
            </a:pPr>
            <a:r>
              <a:rPr lang="en-GB" sz="2400" dirty="0"/>
              <a:t>To help reinforce the purpose of Trustee Boards and focus on the role and responsibilities of being a charity Trustee</a:t>
            </a:r>
          </a:p>
        </p:txBody>
      </p:sp>
      <p:pic>
        <p:nvPicPr>
          <p:cNvPr id="2" name="Picture 1">
            <a:extLst>
              <a:ext uri="{FF2B5EF4-FFF2-40B4-BE49-F238E27FC236}">
                <a16:creationId xmlns:a16="http://schemas.microsoft.com/office/drawing/2014/main" id="{E6F7BC7A-D044-0001-7365-28A86AA124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406" y="855598"/>
            <a:ext cx="5062144" cy="5839525"/>
          </a:xfrm>
          <a:prstGeom prst="rect">
            <a:avLst/>
          </a:prstGeom>
        </p:spPr>
      </p:pic>
    </p:spTree>
    <p:extLst>
      <p:ext uri="{BB962C8B-B14F-4D97-AF65-F5344CB8AC3E}">
        <p14:creationId xmlns:p14="http://schemas.microsoft.com/office/powerpoint/2010/main" val="14236215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A3FC9A-57E6-0FB7-189F-AAC1DC24E1AA}"/>
              </a:ext>
            </a:extLst>
          </p:cNvPr>
          <p:cNvSpPr>
            <a:spLocks noGrp="1"/>
          </p:cNvSpPr>
          <p:nvPr>
            <p:ph type="ctrTitle"/>
          </p:nvPr>
        </p:nvSpPr>
        <p:spPr/>
        <p:txBody>
          <a:bodyPr/>
          <a:lstStyle/>
          <a:p>
            <a:r>
              <a:rPr lang="en-GB"/>
              <a:t>Transitioning to Trustee Boards</a:t>
            </a:r>
          </a:p>
        </p:txBody>
      </p:sp>
      <p:sp>
        <p:nvSpPr>
          <p:cNvPr id="4" name="Subtitle 3">
            <a:extLst>
              <a:ext uri="{FF2B5EF4-FFF2-40B4-BE49-F238E27FC236}">
                <a16:creationId xmlns:a16="http://schemas.microsoft.com/office/drawing/2014/main" id="{279859CC-2048-3FDF-BAC8-563CF3E0832C}"/>
              </a:ext>
            </a:extLst>
          </p:cNvPr>
          <p:cNvSpPr>
            <a:spLocks noGrp="1"/>
          </p:cNvSpPr>
          <p:nvPr>
            <p:ph type="subTitle" idx="4"/>
          </p:nvPr>
        </p:nvSpPr>
        <p:spPr/>
        <p:txBody>
          <a:bodyPr/>
          <a:lstStyle/>
          <a:p>
            <a:r>
              <a:rPr lang="en-GB" dirty="0"/>
              <a:t>What’s changing?</a:t>
            </a:r>
          </a:p>
        </p:txBody>
      </p:sp>
      <p:sp>
        <p:nvSpPr>
          <p:cNvPr id="9" name="TextBox 8">
            <a:extLst>
              <a:ext uri="{FF2B5EF4-FFF2-40B4-BE49-F238E27FC236}">
                <a16:creationId xmlns:a16="http://schemas.microsoft.com/office/drawing/2014/main" id="{24FD1763-E64D-4529-0D89-4F515C46659E}"/>
              </a:ext>
            </a:extLst>
          </p:cNvPr>
          <p:cNvSpPr txBox="1"/>
          <p:nvPr/>
        </p:nvSpPr>
        <p:spPr>
          <a:xfrm>
            <a:off x="224288" y="940682"/>
            <a:ext cx="5747135" cy="523220"/>
          </a:xfrm>
          <a:prstGeom prst="rect">
            <a:avLst/>
          </a:prstGeom>
          <a:noFill/>
        </p:spPr>
        <p:txBody>
          <a:bodyPr wrap="square" lIns="91440" tIns="45720" rIns="91440" bIns="45720" anchor="t">
            <a:spAutoFit/>
          </a:bodyPr>
          <a:lstStyle/>
          <a:p>
            <a:pPr marL="64770">
              <a:spcBef>
                <a:spcPts val="2145"/>
              </a:spcBef>
            </a:pPr>
            <a:r>
              <a:rPr lang="en-GB" sz="2800" b="1">
                <a:solidFill>
                  <a:srgbClr val="7413DC"/>
                </a:solidFill>
                <a:latin typeface="Nunito Sans Black"/>
                <a:cs typeface="Nunito Sans Black"/>
              </a:rPr>
              <a:t>Renaming as Trustee Boards</a:t>
            </a:r>
          </a:p>
        </p:txBody>
      </p:sp>
      <p:sp>
        <p:nvSpPr>
          <p:cNvPr id="10" name="TextBox 9">
            <a:extLst>
              <a:ext uri="{FF2B5EF4-FFF2-40B4-BE49-F238E27FC236}">
                <a16:creationId xmlns:a16="http://schemas.microsoft.com/office/drawing/2014/main" id="{CA692FC9-F52D-7F83-81CC-5F8921D6CF78}"/>
              </a:ext>
            </a:extLst>
          </p:cNvPr>
          <p:cNvSpPr txBox="1"/>
          <p:nvPr/>
        </p:nvSpPr>
        <p:spPr>
          <a:xfrm>
            <a:off x="345675" y="1515055"/>
            <a:ext cx="6096000" cy="4401205"/>
          </a:xfrm>
          <a:prstGeom prst="rect">
            <a:avLst/>
          </a:prstGeom>
          <a:noFill/>
        </p:spPr>
        <p:txBody>
          <a:bodyPr wrap="square">
            <a:spAutoFit/>
          </a:bodyPr>
          <a:lstStyle/>
          <a:p>
            <a:pPr marL="10800" marR="0" lvl="0" indent="0" algn="l" defTabSz="914400" rtl="0" eaLnBrk="1" fontAlgn="auto" latinLnBrk="0" hangingPunct="1">
              <a:lnSpc>
                <a:spcPct val="100000"/>
              </a:lnSpc>
              <a:spcBef>
                <a:spcPts val="600"/>
              </a:spcBef>
              <a:spcAft>
                <a:spcPts val="600"/>
              </a:spcAft>
              <a:buClr>
                <a:srgbClr val="7414DC"/>
              </a:buClr>
              <a:buSzPct val="125000"/>
              <a:buFontTx/>
              <a:buNone/>
              <a:tabLst/>
              <a:defRPr/>
            </a:pPr>
            <a:r>
              <a:rPr kumimoji="0" lang="en-GB" sz="2000" b="1" i="0" u="none" strike="noStrike" kern="0" cap="none" spc="0" normalizeH="0" baseline="0" noProof="0" dirty="0">
                <a:ln>
                  <a:noFill/>
                </a:ln>
                <a:solidFill>
                  <a:sysClr val="windowText" lastClr="000000"/>
                </a:solidFill>
                <a:effectLst/>
                <a:uLnTx/>
                <a:uFillTx/>
                <a:latin typeface="Nunito Sans" charset="0"/>
                <a:ea typeface="+mn-ea"/>
                <a:cs typeface="+mn-cs"/>
              </a:rPr>
              <a:t>When is this changing?</a:t>
            </a:r>
          </a:p>
          <a:p>
            <a:pPr marL="353700" indent="-342900" defTabSz="914400">
              <a:spcBef>
                <a:spcPts val="600"/>
              </a:spcBef>
              <a:spcAft>
                <a:spcPts val="600"/>
              </a:spcAft>
              <a:buClr>
                <a:srgbClr val="7414DC"/>
              </a:buClr>
              <a:buSzPct val="125000"/>
              <a:buFont typeface="Arial" panose="020B0604020202020204" pitchFamily="34" charset="0"/>
              <a:buChar char="•"/>
              <a:defRPr/>
            </a:pPr>
            <a:r>
              <a:rPr lang="en-GB" sz="2000" dirty="0">
                <a:ea typeface="+mn-lt"/>
                <a:cs typeface="+mn-lt"/>
              </a:rPr>
              <a:t>From publication of POR in mid-April 2023 onwards</a:t>
            </a:r>
            <a:endParaRPr lang="en-GB" sz="2000" dirty="0"/>
          </a:p>
          <a:p>
            <a:pPr marL="353700" indent="-342900" defTabSz="914400">
              <a:spcBef>
                <a:spcPts val="600"/>
              </a:spcBef>
              <a:spcAft>
                <a:spcPts val="600"/>
              </a:spcAft>
              <a:buClr>
                <a:srgbClr val="7414DC"/>
              </a:buClr>
              <a:buSzPct val="125000"/>
              <a:buFont typeface="Arial" panose="020B0604020202020204" pitchFamily="34" charset="0"/>
              <a:buChar char="•"/>
              <a:defRPr/>
            </a:pPr>
            <a:r>
              <a:rPr lang="en-GB" sz="2000" dirty="0"/>
              <a:t>This renaming happens from the release of POR and does not need to be adopted or approved through AGMs (Some areas have already made this change)</a:t>
            </a:r>
            <a:endParaRPr kumimoji="0" lang="en-GB" sz="2000" b="0" i="0" u="none" strike="noStrike" kern="1200" cap="none" spc="0" normalizeH="0" baseline="0" noProof="0" dirty="0">
              <a:ln>
                <a:noFill/>
              </a:ln>
              <a:solidFill>
                <a:srgbClr val="000000"/>
              </a:solidFill>
              <a:effectLst/>
              <a:uLnTx/>
              <a:uFillTx/>
              <a:latin typeface="Nunito Sans"/>
              <a:ea typeface="+mn-ea"/>
              <a:cs typeface="+mn-cs"/>
            </a:endParaRPr>
          </a:p>
          <a:p>
            <a:pPr marL="10800" defTabSz="914400">
              <a:spcBef>
                <a:spcPts val="600"/>
              </a:spcBef>
              <a:spcAft>
                <a:spcPts val="600"/>
              </a:spcAft>
              <a:buClr>
                <a:srgbClr val="7414DC"/>
              </a:buClr>
              <a:buSzPct val="125000"/>
              <a:defRPr/>
            </a:pPr>
            <a:r>
              <a:rPr lang="en-GB" sz="2000" b="1" dirty="0">
                <a:solidFill>
                  <a:srgbClr val="000000"/>
                </a:solidFill>
                <a:latin typeface="Nunito Sans"/>
              </a:rPr>
              <a:t>What will be the changes in POR?</a:t>
            </a:r>
            <a:endParaRPr kumimoji="0" lang="en-GB" sz="2000" b="1" i="0" u="none" strike="noStrike" kern="1200" cap="none" spc="0" normalizeH="0" baseline="0" noProof="0" dirty="0">
              <a:ln>
                <a:noFill/>
              </a:ln>
              <a:solidFill>
                <a:srgbClr val="000000"/>
              </a:solidFill>
              <a:effectLst/>
              <a:uLnTx/>
              <a:uFillTx/>
              <a:latin typeface="Nunito Sans"/>
              <a:ea typeface="+mn-ea"/>
              <a:cs typeface="+mn-cs"/>
            </a:endParaRPr>
          </a:p>
          <a:p>
            <a:pPr marL="353700" indent="-342900" defTabSz="914400">
              <a:spcBef>
                <a:spcPts val="600"/>
              </a:spcBef>
              <a:spcAft>
                <a:spcPts val="600"/>
              </a:spcAft>
              <a:buClr>
                <a:srgbClr val="7414DC"/>
              </a:buClr>
              <a:buSzPct val="125000"/>
              <a:buFont typeface="Arial" panose="020B0604020202020204" pitchFamily="34" charset="0"/>
              <a:buChar char="•"/>
              <a:defRPr/>
            </a:pPr>
            <a:r>
              <a:rPr lang="en-GB" sz="2000" dirty="0"/>
              <a:t>The April 2023 edition of POR will reference Trustee Boards and Trustees instead of Executive Committees and Executive Committee members respectively, in all chapters </a:t>
            </a:r>
          </a:p>
        </p:txBody>
      </p:sp>
      <p:pic>
        <p:nvPicPr>
          <p:cNvPr id="11" name="Picture 10" descr="A picture containing person, crowd&#10;&#10;Description automatically generated">
            <a:extLst>
              <a:ext uri="{FF2B5EF4-FFF2-40B4-BE49-F238E27FC236}">
                <a16:creationId xmlns:a16="http://schemas.microsoft.com/office/drawing/2014/main" id="{D10188D1-D820-BF10-F38D-068D69A705F2}"/>
              </a:ext>
            </a:extLst>
          </p:cNvPr>
          <p:cNvPicPr>
            <a:picLocks noChangeAspect="1"/>
          </p:cNvPicPr>
          <p:nvPr/>
        </p:nvPicPr>
        <p:blipFill rotWithShape="1">
          <a:blip r:embed="rId3"/>
          <a:srcRect l="19525" r="19525"/>
          <a:stretch/>
        </p:blipFill>
        <p:spPr>
          <a:xfrm>
            <a:off x="6759727" y="1003117"/>
            <a:ext cx="4984750" cy="5607844"/>
          </a:xfrm>
          <a:prstGeom prst="rect">
            <a:avLst/>
          </a:prstGeom>
        </p:spPr>
      </p:pic>
    </p:spTree>
    <p:extLst>
      <p:ext uri="{BB962C8B-B14F-4D97-AF65-F5344CB8AC3E}">
        <p14:creationId xmlns:p14="http://schemas.microsoft.com/office/powerpoint/2010/main" val="33944820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A3FC9A-57E6-0FB7-189F-AAC1DC24E1AA}"/>
              </a:ext>
            </a:extLst>
          </p:cNvPr>
          <p:cNvSpPr>
            <a:spLocks noGrp="1"/>
          </p:cNvSpPr>
          <p:nvPr>
            <p:ph type="ctrTitle"/>
          </p:nvPr>
        </p:nvSpPr>
        <p:spPr/>
        <p:txBody>
          <a:bodyPr/>
          <a:lstStyle/>
          <a:p>
            <a:r>
              <a:rPr lang="en-GB"/>
              <a:t>Transitioning to Trustee Boards</a:t>
            </a:r>
          </a:p>
        </p:txBody>
      </p:sp>
      <p:sp>
        <p:nvSpPr>
          <p:cNvPr id="4" name="Subtitle 3">
            <a:extLst>
              <a:ext uri="{FF2B5EF4-FFF2-40B4-BE49-F238E27FC236}">
                <a16:creationId xmlns:a16="http://schemas.microsoft.com/office/drawing/2014/main" id="{279859CC-2048-3FDF-BAC8-563CF3E0832C}"/>
              </a:ext>
            </a:extLst>
          </p:cNvPr>
          <p:cNvSpPr>
            <a:spLocks noGrp="1"/>
          </p:cNvSpPr>
          <p:nvPr>
            <p:ph type="subTitle" idx="4"/>
          </p:nvPr>
        </p:nvSpPr>
        <p:spPr/>
        <p:txBody>
          <a:bodyPr/>
          <a:lstStyle/>
          <a:p>
            <a:r>
              <a:rPr lang="en-GB"/>
              <a:t>What‘s changing?</a:t>
            </a:r>
          </a:p>
        </p:txBody>
      </p:sp>
      <p:sp>
        <p:nvSpPr>
          <p:cNvPr id="9" name="TextBox 8">
            <a:extLst>
              <a:ext uri="{FF2B5EF4-FFF2-40B4-BE49-F238E27FC236}">
                <a16:creationId xmlns:a16="http://schemas.microsoft.com/office/drawing/2014/main" id="{24FD1763-E64D-4529-0D89-4F515C46659E}"/>
              </a:ext>
            </a:extLst>
          </p:cNvPr>
          <p:cNvSpPr txBox="1"/>
          <p:nvPr/>
        </p:nvSpPr>
        <p:spPr>
          <a:xfrm>
            <a:off x="5373550" y="986989"/>
            <a:ext cx="6590082" cy="523220"/>
          </a:xfrm>
          <a:prstGeom prst="rect">
            <a:avLst/>
          </a:prstGeom>
          <a:noFill/>
        </p:spPr>
        <p:txBody>
          <a:bodyPr wrap="square" lIns="91440" tIns="45720" rIns="91440" bIns="45720" anchor="t">
            <a:spAutoFit/>
          </a:bodyPr>
          <a:lstStyle/>
          <a:p>
            <a:pPr marL="64770">
              <a:spcBef>
                <a:spcPts val="2145"/>
              </a:spcBef>
            </a:pPr>
            <a:r>
              <a:rPr lang="en-GB" sz="2800" b="1">
                <a:solidFill>
                  <a:srgbClr val="7413DC"/>
                </a:solidFill>
                <a:latin typeface="Nunito Sans Black"/>
                <a:cs typeface="Nunito Sans Black"/>
              </a:rPr>
              <a:t>The purpose of Trustee Boards</a:t>
            </a:r>
          </a:p>
        </p:txBody>
      </p:sp>
      <p:pic>
        <p:nvPicPr>
          <p:cNvPr id="8" name="Picture 11">
            <a:extLst>
              <a:ext uri="{FF2B5EF4-FFF2-40B4-BE49-F238E27FC236}">
                <a16:creationId xmlns:a16="http://schemas.microsoft.com/office/drawing/2014/main" id="{E6B8BB26-CB43-9308-BF5E-A9FBD03990E1}"/>
              </a:ext>
            </a:extLst>
          </p:cNvPr>
          <p:cNvPicPr>
            <a:picLocks noChangeAspect="1"/>
          </p:cNvPicPr>
          <p:nvPr/>
        </p:nvPicPr>
        <p:blipFill rotWithShape="1">
          <a:blip r:embed="rId3"/>
          <a:srcRect r="11356" b="220"/>
          <a:stretch/>
        </p:blipFill>
        <p:spPr>
          <a:xfrm>
            <a:off x="304501" y="877644"/>
            <a:ext cx="4905656" cy="5483357"/>
          </a:xfrm>
          <a:prstGeom prst="rect">
            <a:avLst/>
          </a:prstGeom>
        </p:spPr>
      </p:pic>
      <p:sp>
        <p:nvSpPr>
          <p:cNvPr id="5" name="TextBox 4">
            <a:extLst>
              <a:ext uri="{FF2B5EF4-FFF2-40B4-BE49-F238E27FC236}">
                <a16:creationId xmlns:a16="http://schemas.microsoft.com/office/drawing/2014/main" id="{EC926239-3498-718C-68AF-9F56DADB0212}"/>
              </a:ext>
            </a:extLst>
          </p:cNvPr>
          <p:cNvSpPr txBox="1"/>
          <p:nvPr/>
        </p:nvSpPr>
        <p:spPr>
          <a:xfrm>
            <a:off x="5496253" y="1699990"/>
            <a:ext cx="6141264" cy="5016758"/>
          </a:xfrm>
          <a:prstGeom prst="rect">
            <a:avLst/>
          </a:prstGeom>
          <a:noFill/>
        </p:spPr>
        <p:txBody>
          <a:bodyPr wrap="square" lIns="91440" tIns="45720" rIns="91440" bIns="45720" rtlCol="0" anchor="t">
            <a:spAutoFit/>
          </a:bodyPr>
          <a:lstStyle/>
          <a:p>
            <a:pPr marL="10795" defTabSz="914400">
              <a:buClr>
                <a:srgbClr val="7414DC"/>
              </a:buClr>
              <a:buSzPct val="125000"/>
              <a:defRPr/>
            </a:pPr>
            <a:r>
              <a:rPr lang="en-GB" sz="2000" kern="0" dirty="0">
                <a:latin typeface="Nunito Sans"/>
              </a:rPr>
              <a:t>Trustee Boards have a clearer purpose statement, to fit with the focus on governance. This will mean </a:t>
            </a:r>
            <a:r>
              <a:rPr lang="en-GB" sz="2000" dirty="0"/>
              <a:t>‘operational’ tasks are managed through the Group Leadership Team or the Support Team in District or County.</a:t>
            </a:r>
            <a:endParaRPr lang="en-US" dirty="0"/>
          </a:p>
          <a:p>
            <a:pPr marL="10795" marR="0" lvl="0" defTabSz="914400" eaLnBrk="1" fontAlgn="auto" latinLnBrk="0" hangingPunct="1">
              <a:lnSpc>
                <a:spcPct val="100000"/>
              </a:lnSpc>
              <a:spcBef>
                <a:spcPts val="0"/>
              </a:spcBef>
              <a:spcAft>
                <a:spcPts val="0"/>
              </a:spcAft>
              <a:buClr>
                <a:srgbClr val="7414DC"/>
              </a:buClr>
              <a:buSzPct val="125000"/>
              <a:tabLst/>
              <a:defRPr/>
            </a:pPr>
            <a:endParaRPr lang="en-GB" sz="2000" kern="0" dirty="0">
              <a:solidFill>
                <a:sysClr val="windowText" lastClr="000000"/>
              </a:solidFill>
              <a:latin typeface="Nunito Sans" charset="0"/>
            </a:endParaRPr>
          </a:p>
          <a:p>
            <a:pPr marL="10795" marR="0" lvl="0" defTabSz="914400" eaLnBrk="1" fontAlgn="auto" latinLnBrk="0" hangingPunct="1">
              <a:lnSpc>
                <a:spcPct val="100000"/>
              </a:lnSpc>
              <a:spcBef>
                <a:spcPts val="0"/>
              </a:spcBef>
              <a:spcAft>
                <a:spcPts val="0"/>
              </a:spcAft>
              <a:buClr>
                <a:srgbClr val="7414DC"/>
              </a:buClr>
              <a:buSzPct val="125000"/>
              <a:tabLst/>
              <a:defRPr/>
            </a:pPr>
            <a:r>
              <a:rPr lang="en-GB" sz="2000" b="1" kern="0" dirty="0">
                <a:latin typeface="Nunito Sans"/>
              </a:rPr>
              <a:t>Why is this changing?</a:t>
            </a:r>
          </a:p>
          <a:p>
            <a:pPr marL="10795" marR="0" lvl="0" defTabSz="914400" eaLnBrk="1" fontAlgn="auto" latinLnBrk="0" hangingPunct="1">
              <a:lnSpc>
                <a:spcPct val="100000"/>
              </a:lnSpc>
              <a:spcBef>
                <a:spcPts val="0"/>
              </a:spcBef>
              <a:spcAft>
                <a:spcPts val="0"/>
              </a:spcAft>
              <a:buClr>
                <a:srgbClr val="7414DC"/>
              </a:buClr>
              <a:buSzPct val="125000"/>
              <a:tabLst/>
              <a:defRPr/>
            </a:pPr>
            <a:endParaRPr lang="en-GB" sz="2000" b="1" kern="0" dirty="0">
              <a:solidFill>
                <a:sysClr val="windowText" lastClr="000000"/>
              </a:solidFill>
              <a:latin typeface="Nunito Sans" charset="0"/>
            </a:endParaRPr>
          </a:p>
          <a:p>
            <a:pPr marL="353695" marR="0" lvl="0" indent="-34290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Char char="•"/>
              <a:tabLst/>
              <a:defRPr/>
            </a:pPr>
            <a:r>
              <a:rPr lang="en-GB" sz="2000" kern="0" dirty="0">
                <a:latin typeface="Nunito Sans"/>
              </a:rPr>
              <a:t>To align with good practice guidance from charity regulators</a:t>
            </a:r>
          </a:p>
          <a:p>
            <a:pPr marL="353695" indent="-342900" defTabSz="914400">
              <a:buClr>
                <a:srgbClr val="7414DC"/>
              </a:buClr>
              <a:buSzPct val="125000"/>
              <a:buFont typeface="Arial" panose="020B0604020202020204" pitchFamily="34" charset="0"/>
              <a:buChar char="•"/>
              <a:defRPr/>
            </a:pPr>
            <a:endParaRPr lang="en-GB" sz="2000" dirty="0"/>
          </a:p>
          <a:p>
            <a:pPr marL="353695" indent="-342900" defTabSz="914400">
              <a:buClr>
                <a:srgbClr val="7414DC"/>
              </a:buClr>
              <a:buSzPct val="125000"/>
              <a:buFont typeface="Arial" panose="020B0604020202020204" pitchFamily="34" charset="0"/>
              <a:buChar char="•"/>
              <a:defRPr/>
            </a:pPr>
            <a:r>
              <a:rPr lang="en-GB" sz="2000" dirty="0"/>
              <a:t>To focus on ensuring effective governance. This is the core of any charity Trustee Board’s responsibility and an important part of ensuring that the charity focusses on meeting its objectives</a:t>
            </a:r>
          </a:p>
        </p:txBody>
      </p:sp>
    </p:spTree>
    <p:extLst>
      <p:ext uri="{BB962C8B-B14F-4D97-AF65-F5344CB8AC3E}">
        <p14:creationId xmlns:p14="http://schemas.microsoft.com/office/powerpoint/2010/main" val="4173516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A3FC9A-57E6-0FB7-189F-AAC1DC24E1AA}"/>
              </a:ext>
            </a:extLst>
          </p:cNvPr>
          <p:cNvSpPr>
            <a:spLocks noGrp="1"/>
          </p:cNvSpPr>
          <p:nvPr>
            <p:ph type="ctrTitle"/>
          </p:nvPr>
        </p:nvSpPr>
        <p:spPr/>
        <p:txBody>
          <a:bodyPr/>
          <a:lstStyle/>
          <a:p>
            <a:r>
              <a:rPr lang="en-GB"/>
              <a:t>Transitioning to Trustee Boards</a:t>
            </a:r>
          </a:p>
        </p:txBody>
      </p:sp>
      <p:sp>
        <p:nvSpPr>
          <p:cNvPr id="9" name="TextBox 8">
            <a:extLst>
              <a:ext uri="{FF2B5EF4-FFF2-40B4-BE49-F238E27FC236}">
                <a16:creationId xmlns:a16="http://schemas.microsoft.com/office/drawing/2014/main" id="{24FD1763-E64D-4529-0D89-4F515C46659E}"/>
              </a:ext>
            </a:extLst>
          </p:cNvPr>
          <p:cNvSpPr txBox="1"/>
          <p:nvPr/>
        </p:nvSpPr>
        <p:spPr>
          <a:xfrm>
            <a:off x="5373550" y="986989"/>
            <a:ext cx="6590082" cy="523220"/>
          </a:xfrm>
          <a:prstGeom prst="rect">
            <a:avLst/>
          </a:prstGeom>
          <a:noFill/>
        </p:spPr>
        <p:txBody>
          <a:bodyPr wrap="square" lIns="91440" tIns="45720" rIns="91440" bIns="45720" anchor="t">
            <a:spAutoFit/>
          </a:bodyPr>
          <a:lstStyle/>
          <a:p>
            <a:pPr marL="64770">
              <a:spcBef>
                <a:spcPts val="2145"/>
              </a:spcBef>
            </a:pPr>
            <a:r>
              <a:rPr lang="en-GB" sz="2800" b="1">
                <a:solidFill>
                  <a:srgbClr val="7413DC"/>
                </a:solidFill>
                <a:latin typeface="Nunito Sans Black"/>
                <a:cs typeface="Nunito Sans Black"/>
              </a:rPr>
              <a:t>Introduction</a:t>
            </a:r>
          </a:p>
        </p:txBody>
      </p:sp>
      <p:sp>
        <p:nvSpPr>
          <p:cNvPr id="5" name="TextBox 4">
            <a:extLst>
              <a:ext uri="{FF2B5EF4-FFF2-40B4-BE49-F238E27FC236}">
                <a16:creationId xmlns:a16="http://schemas.microsoft.com/office/drawing/2014/main" id="{EC926239-3498-718C-68AF-9F56DADB0212}"/>
              </a:ext>
            </a:extLst>
          </p:cNvPr>
          <p:cNvSpPr txBox="1"/>
          <p:nvPr/>
        </p:nvSpPr>
        <p:spPr>
          <a:xfrm>
            <a:off x="5494145" y="1510209"/>
            <a:ext cx="5955734" cy="5170646"/>
          </a:xfrm>
          <a:prstGeom prst="rect">
            <a:avLst/>
          </a:prstGeom>
          <a:noFill/>
        </p:spPr>
        <p:txBody>
          <a:bodyPr wrap="square" lIns="91440" tIns="45720" rIns="91440" bIns="45720" rtlCol="0" anchor="t">
            <a:spAutoFit/>
          </a:bodyPr>
          <a:lstStyle/>
          <a:p>
            <a:pPr marL="10795"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r>
              <a:rPr kumimoji="0" lang="en-GB" sz="2200" b="0" i="0" u="none" strike="noStrike" kern="0" cap="none" spc="0" normalizeH="0" baseline="0" noProof="0" dirty="0">
                <a:ln>
                  <a:noFill/>
                </a:ln>
                <a:effectLst/>
                <a:uLnTx/>
                <a:uFillTx/>
                <a:latin typeface="Nunito Sans"/>
              </a:rPr>
              <a:t>As part of the work to transform the volunteer experience within Scouts there will be changes to Executive Committees and how they function</a:t>
            </a:r>
            <a:r>
              <a:rPr lang="en-GB" sz="2200" kern="0" dirty="0">
                <a:latin typeface="Nunito Sans"/>
              </a:rPr>
              <a:t>.</a:t>
            </a:r>
            <a:endParaRPr lang="en-US" dirty="0"/>
          </a:p>
          <a:p>
            <a:pPr marL="10795"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endParaRPr lang="en-GB" sz="2200" kern="0" dirty="0">
              <a:solidFill>
                <a:sysClr val="windowText" lastClr="000000"/>
              </a:solidFill>
              <a:latin typeface="Nunito Sans" charset="0"/>
            </a:endParaRPr>
          </a:p>
          <a:p>
            <a:pPr marL="10795"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r>
              <a:rPr kumimoji="0" lang="en-GB" sz="2200" b="0" i="0" u="none" strike="noStrike" kern="0" cap="none" spc="0" normalizeH="0" baseline="0" noProof="0" dirty="0">
                <a:ln>
                  <a:noFill/>
                </a:ln>
                <a:effectLst/>
                <a:uLnTx/>
                <a:uFillTx/>
                <a:latin typeface="Nunito Sans"/>
              </a:rPr>
              <a:t>These changes are informed by:</a:t>
            </a:r>
            <a:endParaRPr lang="en-GB" sz="2200" b="0" i="0" u="none" strike="noStrike" kern="0" cap="none" spc="0" normalizeH="0" baseline="0" noProof="0" dirty="0">
              <a:ln>
                <a:noFill/>
              </a:ln>
              <a:effectLst/>
              <a:uLnTx/>
              <a:uFillTx/>
              <a:latin typeface="Nunito Sans"/>
            </a:endParaRPr>
          </a:p>
          <a:p>
            <a:pPr marL="467995" marR="0" lvl="0" indent="-45720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AutoNum type="arabicPeriod"/>
              <a:tabLst/>
              <a:defRPr/>
            </a:pPr>
            <a:r>
              <a:rPr lang="en-GB" sz="2200" kern="0" dirty="0">
                <a:latin typeface="Nunito Sans"/>
              </a:rPr>
              <a:t>The evolution of good</a:t>
            </a:r>
            <a:r>
              <a:rPr kumimoji="0" lang="en-GB" sz="2200" b="0" i="0" u="none" strike="noStrike" kern="0" cap="none" spc="0" normalizeH="0" baseline="0" noProof="0" dirty="0">
                <a:ln>
                  <a:noFill/>
                </a:ln>
                <a:effectLst/>
                <a:uLnTx/>
                <a:uFillTx/>
                <a:latin typeface="Nunito Sans"/>
              </a:rPr>
              <a:t> practice guidance from charity regulators</a:t>
            </a:r>
            <a:endParaRPr lang="en-GB" sz="2200" kern="0" dirty="0">
              <a:latin typeface="Nunito Sans"/>
            </a:endParaRPr>
          </a:p>
          <a:p>
            <a:pPr marL="467995" marR="0" lvl="0" indent="-45720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AutoNum type="arabicPeriod"/>
              <a:tabLst/>
              <a:defRPr/>
            </a:pPr>
            <a:r>
              <a:rPr kumimoji="0" lang="en-GB" sz="2200" b="0" i="0" u="none" strike="noStrike" kern="0" cap="none" spc="0" normalizeH="0" baseline="0" noProof="0" dirty="0">
                <a:ln>
                  <a:noFill/>
                </a:ln>
                <a:effectLst/>
                <a:uLnTx/>
                <a:uFillTx/>
                <a:latin typeface="Nunito Sans"/>
              </a:rPr>
              <a:t>Our move to a teams-based approach.</a:t>
            </a:r>
            <a:endParaRPr lang="en-GB" sz="2200" b="0" i="0" u="none" strike="noStrike" kern="0" cap="none" spc="0" normalizeH="0" baseline="0" noProof="0" dirty="0">
              <a:ln>
                <a:noFill/>
              </a:ln>
              <a:effectLst/>
              <a:uLnTx/>
              <a:uFillTx/>
              <a:latin typeface="Nunito Sans"/>
            </a:endParaRPr>
          </a:p>
          <a:p>
            <a:pPr marL="10795"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endParaRPr lang="en-GB" sz="2200" kern="0" dirty="0">
              <a:solidFill>
                <a:sysClr val="windowText" lastClr="000000"/>
              </a:solidFill>
              <a:latin typeface="Nunito Sans" charset="0"/>
            </a:endParaRPr>
          </a:p>
          <a:p>
            <a:pPr marL="10795"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r>
              <a:rPr kumimoji="0" lang="en-GB" sz="2200" b="0" i="0" u="none" strike="noStrike" kern="0" cap="none" spc="0" normalizeH="0" baseline="0" noProof="0" dirty="0">
                <a:ln>
                  <a:noFill/>
                </a:ln>
                <a:effectLst/>
                <a:uLnTx/>
                <a:uFillTx/>
                <a:latin typeface="Nunito Sans"/>
              </a:rPr>
              <a:t>These cultural and procedural changes to how Executive Committees currently operate will support our Skills for Life strategy, our ‘North Star’ and the overall aims of the volunteer experience transformation</a:t>
            </a:r>
            <a:r>
              <a:rPr lang="en-GB" sz="2200" kern="0" dirty="0">
                <a:latin typeface="Nunito Sans"/>
              </a:rPr>
              <a:t>.</a:t>
            </a:r>
            <a:endParaRPr lang="en-GB" sz="2200" b="0" i="0" u="none" strike="noStrike" kern="0" cap="none" spc="0" normalizeH="0" baseline="0" noProof="0" dirty="0">
              <a:ln>
                <a:noFill/>
              </a:ln>
              <a:effectLst/>
              <a:uLnTx/>
              <a:uFillTx/>
              <a:latin typeface="Nunito Sans" charset="0"/>
            </a:endParaRPr>
          </a:p>
        </p:txBody>
      </p:sp>
      <p:pic>
        <p:nvPicPr>
          <p:cNvPr id="7" name="Picture 12">
            <a:extLst>
              <a:ext uri="{FF2B5EF4-FFF2-40B4-BE49-F238E27FC236}">
                <a16:creationId xmlns:a16="http://schemas.microsoft.com/office/drawing/2014/main" id="{A0F9778C-D27F-29DE-BBB6-0A14C2BBF3E1}"/>
              </a:ext>
            </a:extLst>
          </p:cNvPr>
          <p:cNvPicPr>
            <a:picLocks noChangeAspect="1"/>
          </p:cNvPicPr>
          <p:nvPr/>
        </p:nvPicPr>
        <p:blipFill rotWithShape="1">
          <a:blip r:embed="rId3"/>
          <a:srcRect l="17088" r="17088"/>
          <a:stretch/>
        </p:blipFill>
        <p:spPr>
          <a:xfrm>
            <a:off x="315550" y="862536"/>
            <a:ext cx="5058000" cy="5668912"/>
          </a:xfrm>
          <a:prstGeom prst="rect">
            <a:avLst/>
          </a:prstGeom>
        </p:spPr>
      </p:pic>
      <p:sp>
        <p:nvSpPr>
          <p:cNvPr id="6" name="Subtitle 5">
            <a:extLst>
              <a:ext uri="{FF2B5EF4-FFF2-40B4-BE49-F238E27FC236}">
                <a16:creationId xmlns:a16="http://schemas.microsoft.com/office/drawing/2014/main" id="{01CBA5AE-1309-CC8E-899C-4BE055840440}"/>
              </a:ext>
            </a:extLst>
          </p:cNvPr>
          <p:cNvSpPr>
            <a:spLocks noGrp="1"/>
          </p:cNvSpPr>
          <p:nvPr>
            <p:ph type="subTitle" idx="4"/>
          </p:nvPr>
        </p:nvSpPr>
        <p:spPr/>
        <p:txBody>
          <a:bodyPr/>
          <a:lstStyle/>
          <a:p>
            <a:r>
              <a:rPr lang="en-GB" dirty="0"/>
              <a:t>Introduction</a:t>
            </a:r>
          </a:p>
        </p:txBody>
      </p:sp>
    </p:spTree>
    <p:extLst>
      <p:ext uri="{BB962C8B-B14F-4D97-AF65-F5344CB8AC3E}">
        <p14:creationId xmlns:p14="http://schemas.microsoft.com/office/powerpoint/2010/main" val="24639063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A3FC9A-57E6-0FB7-189F-AAC1DC24E1AA}"/>
              </a:ext>
            </a:extLst>
          </p:cNvPr>
          <p:cNvSpPr>
            <a:spLocks noGrp="1"/>
          </p:cNvSpPr>
          <p:nvPr>
            <p:ph type="ctrTitle"/>
          </p:nvPr>
        </p:nvSpPr>
        <p:spPr/>
        <p:txBody>
          <a:bodyPr/>
          <a:lstStyle/>
          <a:p>
            <a:r>
              <a:rPr lang="en-GB"/>
              <a:t>Transitioning to Trustee Boards</a:t>
            </a:r>
          </a:p>
        </p:txBody>
      </p:sp>
      <p:sp>
        <p:nvSpPr>
          <p:cNvPr id="4" name="Subtitle 3">
            <a:extLst>
              <a:ext uri="{FF2B5EF4-FFF2-40B4-BE49-F238E27FC236}">
                <a16:creationId xmlns:a16="http://schemas.microsoft.com/office/drawing/2014/main" id="{279859CC-2048-3FDF-BAC8-563CF3E0832C}"/>
              </a:ext>
            </a:extLst>
          </p:cNvPr>
          <p:cNvSpPr>
            <a:spLocks noGrp="1"/>
          </p:cNvSpPr>
          <p:nvPr>
            <p:ph type="subTitle" idx="4"/>
          </p:nvPr>
        </p:nvSpPr>
        <p:spPr/>
        <p:txBody>
          <a:bodyPr/>
          <a:lstStyle/>
          <a:p>
            <a:r>
              <a:rPr lang="en-GB"/>
              <a:t>What’s Changing?</a:t>
            </a:r>
          </a:p>
        </p:txBody>
      </p:sp>
      <p:sp>
        <p:nvSpPr>
          <p:cNvPr id="9" name="TextBox 8">
            <a:extLst>
              <a:ext uri="{FF2B5EF4-FFF2-40B4-BE49-F238E27FC236}">
                <a16:creationId xmlns:a16="http://schemas.microsoft.com/office/drawing/2014/main" id="{24FD1763-E64D-4529-0D89-4F515C46659E}"/>
              </a:ext>
            </a:extLst>
          </p:cNvPr>
          <p:cNvSpPr txBox="1"/>
          <p:nvPr/>
        </p:nvSpPr>
        <p:spPr>
          <a:xfrm>
            <a:off x="224288" y="940682"/>
            <a:ext cx="5747135" cy="523220"/>
          </a:xfrm>
          <a:prstGeom prst="rect">
            <a:avLst/>
          </a:prstGeom>
          <a:noFill/>
        </p:spPr>
        <p:txBody>
          <a:bodyPr wrap="square" lIns="91440" tIns="45720" rIns="91440" bIns="45720" anchor="t">
            <a:spAutoFit/>
          </a:bodyPr>
          <a:lstStyle/>
          <a:p>
            <a:pPr marL="64770">
              <a:spcBef>
                <a:spcPts val="2145"/>
              </a:spcBef>
            </a:pPr>
            <a:r>
              <a:rPr lang="en-GB" sz="2800" b="1">
                <a:solidFill>
                  <a:srgbClr val="7413DC"/>
                </a:solidFill>
                <a:latin typeface="Nunito Sans Black"/>
                <a:cs typeface="Nunito Sans Black"/>
              </a:rPr>
              <a:t>The purpose of Trustee Boards</a:t>
            </a:r>
          </a:p>
        </p:txBody>
      </p:sp>
      <p:sp>
        <p:nvSpPr>
          <p:cNvPr id="2" name="TextBox 1">
            <a:extLst>
              <a:ext uri="{FF2B5EF4-FFF2-40B4-BE49-F238E27FC236}">
                <a16:creationId xmlns:a16="http://schemas.microsoft.com/office/drawing/2014/main" id="{B9A92014-4782-0635-D2E7-8C92A5930933}"/>
              </a:ext>
            </a:extLst>
          </p:cNvPr>
          <p:cNvSpPr txBox="1"/>
          <p:nvPr/>
        </p:nvSpPr>
        <p:spPr>
          <a:xfrm>
            <a:off x="298174" y="1662535"/>
            <a:ext cx="6096000" cy="4739759"/>
          </a:xfrm>
          <a:prstGeom prst="rect">
            <a:avLst/>
          </a:prstGeom>
          <a:noFill/>
        </p:spPr>
        <p:txBody>
          <a:bodyPr wrap="square" lIns="91440" tIns="45720" rIns="91440" bIns="45720" anchor="t">
            <a:spAutoFit/>
          </a:bodyPr>
          <a:lstStyle/>
          <a:p>
            <a:pPr marL="10795" marR="0" lvl="0" indent="0" algn="l" defTabSz="914400" rtl="0" eaLnBrk="1" fontAlgn="auto" latinLnBrk="0" hangingPunct="1">
              <a:lnSpc>
                <a:spcPct val="100000"/>
              </a:lnSpc>
              <a:spcBef>
                <a:spcPts val="600"/>
              </a:spcBef>
              <a:spcAft>
                <a:spcPts val="600"/>
              </a:spcAft>
              <a:buClr>
                <a:srgbClr val="7414DC"/>
              </a:buClr>
              <a:buSzPct val="125000"/>
              <a:buFontTx/>
              <a:buNone/>
              <a:tabLst/>
              <a:defRPr/>
            </a:pPr>
            <a:r>
              <a:rPr kumimoji="0" lang="en-GB" sz="1800" b="1" i="0" u="none" strike="noStrike" kern="0" cap="none" spc="0" normalizeH="0" baseline="0" noProof="0" dirty="0">
                <a:ln>
                  <a:noFill/>
                </a:ln>
                <a:effectLst/>
                <a:uLnTx/>
                <a:uFillTx/>
                <a:latin typeface="Nunito Sans"/>
              </a:rPr>
              <a:t>When is this changing?</a:t>
            </a:r>
            <a:endParaRPr lang="en-US" dirty="0">
              <a:latin typeface="Nunito Sans"/>
            </a:endParaRPr>
          </a:p>
          <a:p>
            <a:pPr marL="353695" indent="-342900" defTabSz="914400">
              <a:spcBef>
                <a:spcPts val="600"/>
              </a:spcBef>
              <a:spcAft>
                <a:spcPts val="600"/>
              </a:spcAft>
              <a:buClr>
                <a:srgbClr val="7414DC"/>
              </a:buClr>
              <a:buSzPct val="125000"/>
              <a:buFont typeface="Arial" panose="020B0604020202020204" pitchFamily="34" charset="0"/>
              <a:buChar char="•"/>
              <a:defRPr/>
            </a:pPr>
            <a:r>
              <a:rPr lang="en-GB" sz="1800" dirty="0">
                <a:ea typeface="+mn-lt"/>
                <a:cs typeface="+mn-lt"/>
              </a:rPr>
              <a:t>From publication of POR in mid-April 2023</a:t>
            </a:r>
            <a:endParaRPr lang="en-GB" sz="1800" dirty="0"/>
          </a:p>
          <a:p>
            <a:pPr marL="353695" indent="-342900" defTabSz="914400">
              <a:spcBef>
                <a:spcPts val="600"/>
              </a:spcBef>
              <a:spcAft>
                <a:spcPts val="600"/>
              </a:spcAft>
              <a:buClr>
                <a:srgbClr val="7414DC"/>
              </a:buClr>
              <a:buSzPct val="125000"/>
              <a:buFont typeface="Arial" panose="020B0604020202020204" pitchFamily="34" charset="0"/>
              <a:buChar char="•"/>
              <a:defRPr/>
            </a:pPr>
            <a:r>
              <a:rPr lang="en-GB" sz="1800" b="1" dirty="0"/>
              <a:t>Those who have already adopted the constitution as set out in POR - </a:t>
            </a:r>
            <a:r>
              <a:rPr lang="en-GB" sz="1800" dirty="0"/>
              <a:t>This change can happen from the release of POR and does not need to be adopted or approved through AGMs</a:t>
            </a:r>
          </a:p>
          <a:p>
            <a:pPr marL="353695" indent="-342900" defTabSz="914400">
              <a:spcBef>
                <a:spcPts val="600"/>
              </a:spcBef>
              <a:spcAft>
                <a:spcPts val="600"/>
              </a:spcAft>
              <a:buClr>
                <a:srgbClr val="7414DC"/>
              </a:buClr>
              <a:buSzPct val="125000"/>
              <a:buFont typeface="Arial" panose="020B0604020202020204" pitchFamily="34" charset="0"/>
              <a:buChar char="•"/>
              <a:defRPr/>
            </a:pPr>
            <a:r>
              <a:rPr lang="en-GB" sz="1800" b="1" dirty="0"/>
              <a:t>For those who have not adopted the POR constitution </a:t>
            </a:r>
            <a:r>
              <a:rPr lang="en-GB" sz="1800" dirty="0"/>
              <a:t>- This change can be informally adopted and worked towards from the release of POR and will then need to be confirmed at the next AGM </a:t>
            </a:r>
          </a:p>
          <a:p>
            <a:pPr marL="10795" defTabSz="914400">
              <a:spcBef>
                <a:spcPts val="600"/>
              </a:spcBef>
              <a:spcAft>
                <a:spcPts val="600"/>
              </a:spcAft>
              <a:buClr>
                <a:srgbClr val="7414DC"/>
              </a:buClr>
              <a:buSzPct val="125000"/>
              <a:defRPr/>
            </a:pPr>
            <a:r>
              <a:rPr lang="en-GB" sz="1800" b="1" dirty="0">
                <a:solidFill>
                  <a:srgbClr val="000000"/>
                </a:solidFill>
                <a:latin typeface="Nunito Sans"/>
              </a:rPr>
              <a:t>What will be the changes in POR?</a:t>
            </a:r>
            <a:endParaRPr lang="en-GB" sz="1800" b="1" i="0" u="none" strike="noStrike" kern="1200" cap="none" spc="0" normalizeH="0" baseline="0" noProof="0" dirty="0">
              <a:ln>
                <a:noFill/>
              </a:ln>
              <a:solidFill>
                <a:srgbClr val="000000"/>
              </a:solidFill>
              <a:effectLst/>
              <a:uLnTx/>
              <a:uFillTx/>
              <a:latin typeface="Nunito Sans"/>
            </a:endParaRPr>
          </a:p>
          <a:p>
            <a:pPr marL="353695" indent="-342900" defTabSz="914400">
              <a:spcBef>
                <a:spcPts val="600"/>
              </a:spcBef>
              <a:spcAft>
                <a:spcPts val="600"/>
              </a:spcAft>
              <a:buClr>
                <a:srgbClr val="7414DC"/>
              </a:buClr>
              <a:buSzPct val="125000"/>
              <a:buFont typeface="Arial" panose="020B0604020202020204" pitchFamily="34" charset="0"/>
              <a:buChar char="•"/>
              <a:defRPr/>
            </a:pPr>
            <a:r>
              <a:rPr lang="en-GB" sz="1800" dirty="0"/>
              <a:t>The April 2023 edition of POR, will contain the updated ‘Trustee Board Purpose’ statements within chapter 5</a:t>
            </a:r>
          </a:p>
        </p:txBody>
      </p:sp>
      <p:pic>
        <p:nvPicPr>
          <p:cNvPr id="6" name="Picture 5" descr="A picture containing person, outdoor, grass, cellphone&#10;&#10;Description automatically generated">
            <a:extLst>
              <a:ext uri="{FF2B5EF4-FFF2-40B4-BE49-F238E27FC236}">
                <a16:creationId xmlns:a16="http://schemas.microsoft.com/office/drawing/2014/main" id="{7191629E-F986-4A13-AD8E-2DFEE42840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36616"/>
          <a:stretch/>
        </p:blipFill>
        <p:spPr>
          <a:xfrm>
            <a:off x="6653910" y="1089342"/>
            <a:ext cx="5074263" cy="5339747"/>
          </a:xfrm>
          <a:prstGeom prst="rect">
            <a:avLst/>
          </a:prstGeom>
        </p:spPr>
      </p:pic>
    </p:spTree>
    <p:extLst>
      <p:ext uri="{BB962C8B-B14F-4D97-AF65-F5344CB8AC3E}">
        <p14:creationId xmlns:p14="http://schemas.microsoft.com/office/powerpoint/2010/main" val="11672626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A3FC9A-57E6-0FB7-189F-AAC1DC24E1AA}"/>
              </a:ext>
            </a:extLst>
          </p:cNvPr>
          <p:cNvSpPr>
            <a:spLocks noGrp="1"/>
          </p:cNvSpPr>
          <p:nvPr>
            <p:ph type="ctrTitle"/>
          </p:nvPr>
        </p:nvSpPr>
        <p:spPr/>
        <p:txBody>
          <a:bodyPr/>
          <a:lstStyle/>
          <a:p>
            <a:r>
              <a:rPr lang="en-GB"/>
              <a:t>Transitioning to Trustee Boards</a:t>
            </a:r>
          </a:p>
        </p:txBody>
      </p:sp>
      <p:sp>
        <p:nvSpPr>
          <p:cNvPr id="4" name="Subtitle 3">
            <a:extLst>
              <a:ext uri="{FF2B5EF4-FFF2-40B4-BE49-F238E27FC236}">
                <a16:creationId xmlns:a16="http://schemas.microsoft.com/office/drawing/2014/main" id="{279859CC-2048-3FDF-BAC8-563CF3E0832C}"/>
              </a:ext>
            </a:extLst>
          </p:cNvPr>
          <p:cNvSpPr>
            <a:spLocks noGrp="1"/>
          </p:cNvSpPr>
          <p:nvPr>
            <p:ph type="subTitle" idx="4"/>
          </p:nvPr>
        </p:nvSpPr>
        <p:spPr/>
        <p:txBody>
          <a:bodyPr/>
          <a:lstStyle/>
          <a:p>
            <a:r>
              <a:rPr lang="en-GB"/>
              <a:t>What’s changing?</a:t>
            </a:r>
          </a:p>
        </p:txBody>
      </p:sp>
      <p:sp>
        <p:nvSpPr>
          <p:cNvPr id="9" name="TextBox 8">
            <a:extLst>
              <a:ext uri="{FF2B5EF4-FFF2-40B4-BE49-F238E27FC236}">
                <a16:creationId xmlns:a16="http://schemas.microsoft.com/office/drawing/2014/main" id="{24FD1763-E64D-4529-0D89-4F515C46659E}"/>
              </a:ext>
            </a:extLst>
          </p:cNvPr>
          <p:cNvSpPr txBox="1"/>
          <p:nvPr/>
        </p:nvSpPr>
        <p:spPr>
          <a:xfrm>
            <a:off x="5373550" y="986989"/>
            <a:ext cx="6590082" cy="523220"/>
          </a:xfrm>
          <a:prstGeom prst="rect">
            <a:avLst/>
          </a:prstGeom>
          <a:noFill/>
        </p:spPr>
        <p:txBody>
          <a:bodyPr wrap="square" lIns="91440" tIns="45720" rIns="91440" bIns="45720" anchor="t">
            <a:spAutoFit/>
          </a:bodyPr>
          <a:lstStyle/>
          <a:p>
            <a:pPr marL="64770">
              <a:spcBef>
                <a:spcPts val="2145"/>
              </a:spcBef>
            </a:pPr>
            <a:r>
              <a:rPr lang="en-GB" sz="2800" b="1">
                <a:solidFill>
                  <a:srgbClr val="7413DC"/>
                </a:solidFill>
                <a:latin typeface="Nunito Sans Black"/>
                <a:cs typeface="Nunito Sans Black"/>
              </a:rPr>
              <a:t>The purpose of Trustee Boards</a:t>
            </a:r>
          </a:p>
        </p:txBody>
      </p:sp>
      <p:sp>
        <p:nvSpPr>
          <p:cNvPr id="5" name="TextBox 4">
            <a:extLst>
              <a:ext uri="{FF2B5EF4-FFF2-40B4-BE49-F238E27FC236}">
                <a16:creationId xmlns:a16="http://schemas.microsoft.com/office/drawing/2014/main" id="{EC926239-3498-718C-68AF-9F56DADB0212}"/>
              </a:ext>
            </a:extLst>
          </p:cNvPr>
          <p:cNvSpPr txBox="1"/>
          <p:nvPr/>
        </p:nvSpPr>
        <p:spPr>
          <a:xfrm>
            <a:off x="5409468" y="1508065"/>
            <a:ext cx="6554164" cy="5042158"/>
          </a:xfrm>
          <a:prstGeom prst="rect">
            <a:avLst/>
          </a:prstGeom>
          <a:noFill/>
        </p:spPr>
        <p:txBody>
          <a:bodyPr wrap="square" lIns="91440" tIns="45720" rIns="91440" bIns="45720" rtlCol="0" anchor="t">
            <a:spAutoFit/>
          </a:bodyPr>
          <a:lstStyle/>
          <a:p>
            <a:pPr marL="10795" defTabSz="914400">
              <a:spcBef>
                <a:spcPts val="600"/>
              </a:spcBef>
              <a:spcAft>
                <a:spcPts val="600"/>
              </a:spcAft>
              <a:buClr>
                <a:srgbClr val="7414DC"/>
              </a:buClr>
              <a:buSzPct val="125000"/>
              <a:defRPr/>
            </a:pPr>
            <a:r>
              <a:rPr lang="en-GB" sz="2000" b="1" kern="0" dirty="0">
                <a:latin typeface="Nunito Sans"/>
              </a:rPr>
              <a:t>What will this look like in practice? </a:t>
            </a:r>
            <a:endParaRPr lang="en-US" dirty="0"/>
          </a:p>
          <a:p>
            <a:pPr marL="10795" defTabSz="914400">
              <a:spcBef>
                <a:spcPts val="600"/>
              </a:spcBef>
              <a:spcAft>
                <a:spcPts val="600"/>
              </a:spcAft>
              <a:buClr>
                <a:srgbClr val="7414DC"/>
              </a:buClr>
              <a:buSzPct val="125000"/>
              <a:defRPr/>
            </a:pPr>
            <a:r>
              <a:rPr lang="en-GB" sz="2000" dirty="0"/>
              <a:t>Some areas will be for trustees </a:t>
            </a:r>
            <a:r>
              <a:rPr lang="en-GB" sz="2000" b="1" dirty="0"/>
              <a:t>to be confident </a:t>
            </a:r>
            <a:r>
              <a:rPr lang="en-GB" sz="2000" dirty="0"/>
              <a:t>that they are being done. This is different from doing it themselves!</a:t>
            </a:r>
          </a:p>
          <a:p>
            <a:pPr marL="10795" defTabSz="914400">
              <a:spcBef>
                <a:spcPts val="600"/>
              </a:spcBef>
              <a:spcAft>
                <a:spcPts val="600"/>
              </a:spcAft>
              <a:buClr>
                <a:srgbClr val="7414DC"/>
              </a:buClr>
              <a:buSzPct val="125000"/>
              <a:defRPr/>
            </a:pPr>
            <a:r>
              <a:rPr lang="en-GB" sz="2000" dirty="0"/>
              <a:t>Some areas will be for trustees </a:t>
            </a:r>
            <a:r>
              <a:rPr lang="en-GB" sz="2000" b="1" dirty="0"/>
              <a:t>themselves collectively </a:t>
            </a:r>
            <a:r>
              <a:rPr lang="en-GB" sz="2000" dirty="0"/>
              <a:t>to do. These are the core governance tasks. </a:t>
            </a:r>
          </a:p>
          <a:p>
            <a:pPr>
              <a:spcBef>
                <a:spcPts val="600"/>
              </a:spcBef>
              <a:spcAft>
                <a:spcPts val="600"/>
              </a:spcAft>
            </a:pPr>
            <a:r>
              <a:rPr lang="en-GB" sz="2000" dirty="0"/>
              <a:t>This will mean that ‘operational’ tasks such as repairing the hut, cutting grass, fundraising and similar are managed through the Group Leadership Team, or the Support Team in a District or County. </a:t>
            </a:r>
          </a:p>
          <a:p>
            <a:pPr>
              <a:spcBef>
                <a:spcPts val="600"/>
              </a:spcBef>
              <a:spcAft>
                <a:spcPts val="600"/>
              </a:spcAft>
            </a:pPr>
            <a:r>
              <a:rPr lang="en-GB" sz="2000" dirty="0"/>
              <a:t>These operational tasks can be carried out by people who are also Trustees, however, they will be managed under the relevant team rather than in their Trustee role. </a:t>
            </a:r>
          </a:p>
        </p:txBody>
      </p:sp>
      <p:pic>
        <p:nvPicPr>
          <p:cNvPr id="2" name="Picture 10" descr="A picture containing person&#10;&#10;Description automatically generated">
            <a:extLst>
              <a:ext uri="{FF2B5EF4-FFF2-40B4-BE49-F238E27FC236}">
                <a16:creationId xmlns:a16="http://schemas.microsoft.com/office/drawing/2014/main" id="{A8864879-D771-8F72-55E1-51EA67775F56}"/>
              </a:ext>
            </a:extLst>
          </p:cNvPr>
          <p:cNvPicPr>
            <a:picLocks noChangeAspect="1"/>
          </p:cNvPicPr>
          <p:nvPr/>
        </p:nvPicPr>
        <p:blipFill rotWithShape="1">
          <a:blip r:embed="rId3"/>
          <a:srcRect l="20074" r="20074"/>
          <a:stretch/>
        </p:blipFill>
        <p:spPr>
          <a:xfrm>
            <a:off x="345675" y="986989"/>
            <a:ext cx="4907285" cy="5466065"/>
          </a:xfrm>
          <a:prstGeom prst="rect">
            <a:avLst/>
          </a:prstGeom>
        </p:spPr>
      </p:pic>
    </p:spTree>
    <p:extLst>
      <p:ext uri="{BB962C8B-B14F-4D97-AF65-F5344CB8AC3E}">
        <p14:creationId xmlns:p14="http://schemas.microsoft.com/office/powerpoint/2010/main" val="20477292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A3FC9A-57E6-0FB7-189F-AAC1DC24E1AA}"/>
              </a:ext>
            </a:extLst>
          </p:cNvPr>
          <p:cNvSpPr>
            <a:spLocks noGrp="1"/>
          </p:cNvSpPr>
          <p:nvPr>
            <p:ph type="ctrTitle"/>
          </p:nvPr>
        </p:nvSpPr>
        <p:spPr/>
        <p:txBody>
          <a:bodyPr/>
          <a:lstStyle/>
          <a:p>
            <a:r>
              <a:rPr lang="en-GB"/>
              <a:t>Transitioning to Trustee Boards</a:t>
            </a:r>
          </a:p>
        </p:txBody>
      </p:sp>
      <p:sp>
        <p:nvSpPr>
          <p:cNvPr id="4" name="Subtitle 3">
            <a:extLst>
              <a:ext uri="{FF2B5EF4-FFF2-40B4-BE49-F238E27FC236}">
                <a16:creationId xmlns:a16="http://schemas.microsoft.com/office/drawing/2014/main" id="{279859CC-2048-3FDF-BAC8-563CF3E0832C}"/>
              </a:ext>
            </a:extLst>
          </p:cNvPr>
          <p:cNvSpPr>
            <a:spLocks noGrp="1"/>
          </p:cNvSpPr>
          <p:nvPr>
            <p:ph type="subTitle" idx="4"/>
          </p:nvPr>
        </p:nvSpPr>
        <p:spPr/>
        <p:txBody>
          <a:bodyPr/>
          <a:lstStyle/>
          <a:p>
            <a:r>
              <a:rPr lang="en-GB"/>
              <a:t>What’s changing?</a:t>
            </a:r>
          </a:p>
        </p:txBody>
      </p:sp>
      <p:sp>
        <p:nvSpPr>
          <p:cNvPr id="9" name="TextBox 8">
            <a:extLst>
              <a:ext uri="{FF2B5EF4-FFF2-40B4-BE49-F238E27FC236}">
                <a16:creationId xmlns:a16="http://schemas.microsoft.com/office/drawing/2014/main" id="{24FD1763-E64D-4529-0D89-4F515C46659E}"/>
              </a:ext>
            </a:extLst>
          </p:cNvPr>
          <p:cNvSpPr txBox="1"/>
          <p:nvPr/>
        </p:nvSpPr>
        <p:spPr>
          <a:xfrm>
            <a:off x="224288" y="940682"/>
            <a:ext cx="5747135" cy="523220"/>
          </a:xfrm>
          <a:prstGeom prst="rect">
            <a:avLst/>
          </a:prstGeom>
          <a:noFill/>
        </p:spPr>
        <p:txBody>
          <a:bodyPr wrap="square" lIns="91440" tIns="45720" rIns="91440" bIns="45720" anchor="t">
            <a:spAutoFit/>
          </a:bodyPr>
          <a:lstStyle/>
          <a:p>
            <a:pPr marL="64770">
              <a:spcBef>
                <a:spcPts val="2145"/>
              </a:spcBef>
            </a:pPr>
            <a:r>
              <a:rPr lang="en-GB" sz="2800" b="1">
                <a:solidFill>
                  <a:srgbClr val="7413DC"/>
                </a:solidFill>
                <a:latin typeface="Nunito Sans Black"/>
                <a:cs typeface="Nunito Sans Black"/>
              </a:rPr>
              <a:t>Additional tasks</a:t>
            </a:r>
          </a:p>
        </p:txBody>
      </p:sp>
      <p:sp>
        <p:nvSpPr>
          <p:cNvPr id="2" name="TextBox 1">
            <a:extLst>
              <a:ext uri="{FF2B5EF4-FFF2-40B4-BE49-F238E27FC236}">
                <a16:creationId xmlns:a16="http://schemas.microsoft.com/office/drawing/2014/main" id="{B9A92014-4782-0635-D2E7-8C92A5930933}"/>
              </a:ext>
            </a:extLst>
          </p:cNvPr>
          <p:cNvSpPr txBox="1"/>
          <p:nvPr/>
        </p:nvSpPr>
        <p:spPr>
          <a:xfrm>
            <a:off x="298174" y="1662535"/>
            <a:ext cx="6096000" cy="5170646"/>
          </a:xfrm>
          <a:prstGeom prst="rect">
            <a:avLst/>
          </a:prstGeom>
          <a:noFill/>
        </p:spPr>
        <p:txBody>
          <a:bodyPr wrap="square" lIns="91440" tIns="45720" rIns="91440" bIns="45720" anchor="t">
            <a:spAutoFit/>
          </a:bodyPr>
          <a:lstStyle/>
          <a:p>
            <a:pPr marL="0" lvl="3">
              <a:spcBef>
                <a:spcPts val="600"/>
              </a:spcBef>
              <a:spcAft>
                <a:spcPts val="600"/>
              </a:spcAft>
              <a:buClr>
                <a:srgbClr val="7414DC"/>
              </a:buClr>
              <a:buSzPct val="125000"/>
              <a:defRPr/>
            </a:pPr>
            <a:r>
              <a:rPr lang="en-GB" sz="2000" dirty="0">
                <a:solidFill>
                  <a:srgbClr val="000000"/>
                </a:solidFill>
                <a:latin typeface="Nunito Sans"/>
                <a:ea typeface="+mn-lt"/>
                <a:cs typeface="+mn-lt"/>
              </a:rPr>
              <a:t>In addition to the changes mentioned above, support should be provided to all Trustee Boards to ensure they have adopted a constitution. Whilst this is not a change in POR, it is important that this is done. </a:t>
            </a:r>
            <a:endParaRPr lang="en-US" dirty="0"/>
          </a:p>
          <a:p>
            <a:pPr marL="0" lvl="3">
              <a:spcBef>
                <a:spcPts val="600"/>
              </a:spcBef>
              <a:spcAft>
                <a:spcPts val="600"/>
              </a:spcAft>
              <a:defRPr/>
            </a:pPr>
            <a:r>
              <a:rPr lang="en-GB" sz="2000" dirty="0">
                <a:solidFill>
                  <a:srgbClr val="000000"/>
                </a:solidFill>
                <a:latin typeface="Nunito Sans"/>
                <a:ea typeface="+mn-lt"/>
                <a:cs typeface="+mn-lt"/>
              </a:rPr>
              <a:t>This should be either:</a:t>
            </a:r>
            <a:endParaRPr lang="en-GB" dirty="0"/>
          </a:p>
          <a:p>
            <a:pPr marL="342900" lvl="3" indent="-342900">
              <a:spcBef>
                <a:spcPts val="600"/>
              </a:spcBef>
              <a:spcAft>
                <a:spcPts val="600"/>
              </a:spcAft>
              <a:buClr>
                <a:srgbClr val="7414DC"/>
              </a:buClr>
              <a:buSzPct val="125000"/>
              <a:buFont typeface="Arial" panose="020B0604020202020204" pitchFamily="34" charset="0"/>
              <a:buChar char="•"/>
              <a:defRPr/>
            </a:pPr>
            <a:r>
              <a:rPr lang="en-GB" sz="2000" dirty="0">
                <a:solidFill>
                  <a:srgbClr val="000000"/>
                </a:solidFill>
                <a:latin typeface="Nunito Sans"/>
                <a:ea typeface="+mn-lt"/>
                <a:cs typeface="+mn-lt"/>
              </a:rPr>
              <a:t>The constitution as set out in POR</a:t>
            </a:r>
          </a:p>
          <a:p>
            <a:pPr marL="342900" lvl="3" indent="-342900">
              <a:spcBef>
                <a:spcPts val="600"/>
              </a:spcBef>
              <a:spcAft>
                <a:spcPts val="600"/>
              </a:spcAft>
              <a:buClr>
                <a:srgbClr val="7414DC"/>
              </a:buClr>
              <a:buSzPct val="125000"/>
              <a:buFont typeface="Arial" panose="020B0604020202020204" pitchFamily="34" charset="0"/>
              <a:buChar char="•"/>
              <a:defRPr/>
            </a:pPr>
            <a:r>
              <a:rPr lang="en-GB" sz="2000" dirty="0">
                <a:solidFill>
                  <a:srgbClr val="000000"/>
                </a:solidFill>
                <a:latin typeface="Nunito Sans"/>
                <a:ea typeface="+mn-lt"/>
                <a:cs typeface="+mn-lt"/>
              </a:rPr>
              <a:t>An adapted version of the constitution as set out in POR </a:t>
            </a:r>
          </a:p>
          <a:p>
            <a:pPr marL="0" lvl="3">
              <a:spcBef>
                <a:spcPts val="600"/>
              </a:spcBef>
              <a:spcAft>
                <a:spcPts val="600"/>
              </a:spcAft>
              <a:buClr>
                <a:srgbClr val="7414DC"/>
              </a:buClr>
              <a:buSzPct val="125000"/>
              <a:defRPr/>
            </a:pPr>
            <a:r>
              <a:rPr lang="en-GB" sz="2000" b="1" dirty="0">
                <a:solidFill>
                  <a:srgbClr val="000000"/>
                </a:solidFill>
                <a:latin typeface="Nunito Sans"/>
                <a:ea typeface="+mn-lt"/>
                <a:cs typeface="+mn-lt"/>
              </a:rPr>
              <a:t>Why? </a:t>
            </a:r>
            <a:r>
              <a:rPr lang="en-GB" sz="2000" dirty="0">
                <a:solidFill>
                  <a:srgbClr val="000000"/>
                </a:solidFill>
                <a:latin typeface="Nunito Sans"/>
                <a:ea typeface="+mn-lt"/>
                <a:cs typeface="+mn-lt"/>
              </a:rPr>
              <a:t> </a:t>
            </a:r>
          </a:p>
          <a:p>
            <a:pPr marL="342900" lvl="3" indent="-342900">
              <a:spcBef>
                <a:spcPts val="600"/>
              </a:spcBef>
              <a:spcAft>
                <a:spcPts val="600"/>
              </a:spcAft>
              <a:buClr>
                <a:srgbClr val="7414DC"/>
              </a:buClr>
              <a:buSzPct val="125000"/>
              <a:buFont typeface="Arial" panose="020B0604020202020204" pitchFamily="34" charset="0"/>
              <a:buChar char="•"/>
              <a:defRPr/>
            </a:pPr>
            <a:r>
              <a:rPr lang="en-GB" sz="2000" dirty="0">
                <a:solidFill>
                  <a:srgbClr val="000000"/>
                </a:solidFill>
                <a:latin typeface="Nunito Sans"/>
                <a:ea typeface="+mn-lt"/>
                <a:cs typeface="+mn-lt"/>
              </a:rPr>
              <a:t>This has been a requirement of Annual General Meetings since</a:t>
            </a:r>
            <a:r>
              <a:rPr lang="en-GB" sz="2000" dirty="0">
                <a:latin typeface="Nunito Sans"/>
                <a:ea typeface="+mn-lt"/>
                <a:cs typeface="+mn-lt"/>
              </a:rPr>
              <a:t> 2011 (and was more clearly called out in POR in 2021).  It continues to be a requirement for Trustee Boards</a:t>
            </a:r>
          </a:p>
        </p:txBody>
      </p:sp>
      <p:pic>
        <p:nvPicPr>
          <p:cNvPr id="5" name="Picture 12">
            <a:extLst>
              <a:ext uri="{FF2B5EF4-FFF2-40B4-BE49-F238E27FC236}">
                <a16:creationId xmlns:a16="http://schemas.microsoft.com/office/drawing/2014/main" id="{584A0C64-8EBB-4B8E-5E6E-97F1072732D1}"/>
              </a:ext>
            </a:extLst>
          </p:cNvPr>
          <p:cNvPicPr>
            <a:picLocks noChangeAspect="1"/>
          </p:cNvPicPr>
          <p:nvPr/>
        </p:nvPicPr>
        <p:blipFill>
          <a:blip r:embed="rId3"/>
          <a:stretch>
            <a:fillRect/>
          </a:stretch>
        </p:blipFill>
        <p:spPr>
          <a:xfrm>
            <a:off x="7110911" y="1185606"/>
            <a:ext cx="4570880" cy="5171371"/>
          </a:xfrm>
          <a:prstGeom prst="rect">
            <a:avLst/>
          </a:prstGeom>
        </p:spPr>
      </p:pic>
    </p:spTree>
    <p:extLst>
      <p:ext uri="{BB962C8B-B14F-4D97-AF65-F5344CB8AC3E}">
        <p14:creationId xmlns:p14="http://schemas.microsoft.com/office/powerpoint/2010/main" val="12764714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A3FC9A-57E6-0FB7-189F-AAC1DC24E1AA}"/>
              </a:ext>
            </a:extLst>
          </p:cNvPr>
          <p:cNvSpPr>
            <a:spLocks noGrp="1"/>
          </p:cNvSpPr>
          <p:nvPr>
            <p:ph type="ctrTitle"/>
          </p:nvPr>
        </p:nvSpPr>
        <p:spPr/>
        <p:txBody>
          <a:bodyPr/>
          <a:lstStyle/>
          <a:p>
            <a:r>
              <a:rPr lang="en-GB"/>
              <a:t>Transitioning to Trustee Boards</a:t>
            </a:r>
          </a:p>
        </p:txBody>
      </p:sp>
      <p:sp>
        <p:nvSpPr>
          <p:cNvPr id="4" name="Subtitle 3">
            <a:extLst>
              <a:ext uri="{FF2B5EF4-FFF2-40B4-BE49-F238E27FC236}">
                <a16:creationId xmlns:a16="http://schemas.microsoft.com/office/drawing/2014/main" id="{279859CC-2048-3FDF-BAC8-563CF3E0832C}"/>
              </a:ext>
            </a:extLst>
          </p:cNvPr>
          <p:cNvSpPr>
            <a:spLocks noGrp="1"/>
          </p:cNvSpPr>
          <p:nvPr>
            <p:ph type="subTitle" idx="4"/>
          </p:nvPr>
        </p:nvSpPr>
        <p:spPr/>
        <p:txBody>
          <a:bodyPr/>
          <a:lstStyle/>
          <a:p>
            <a:r>
              <a:rPr lang="en-GB"/>
              <a:t>What’s changing?</a:t>
            </a:r>
          </a:p>
        </p:txBody>
      </p:sp>
      <p:sp>
        <p:nvSpPr>
          <p:cNvPr id="9" name="TextBox 8">
            <a:extLst>
              <a:ext uri="{FF2B5EF4-FFF2-40B4-BE49-F238E27FC236}">
                <a16:creationId xmlns:a16="http://schemas.microsoft.com/office/drawing/2014/main" id="{24FD1763-E64D-4529-0D89-4F515C46659E}"/>
              </a:ext>
            </a:extLst>
          </p:cNvPr>
          <p:cNvSpPr txBox="1"/>
          <p:nvPr/>
        </p:nvSpPr>
        <p:spPr>
          <a:xfrm>
            <a:off x="5373550" y="986989"/>
            <a:ext cx="6590082" cy="523220"/>
          </a:xfrm>
          <a:prstGeom prst="rect">
            <a:avLst/>
          </a:prstGeom>
          <a:noFill/>
        </p:spPr>
        <p:txBody>
          <a:bodyPr wrap="square" lIns="91440" tIns="45720" rIns="91440" bIns="45720" anchor="t">
            <a:spAutoFit/>
          </a:bodyPr>
          <a:lstStyle/>
          <a:p>
            <a:pPr marL="64770">
              <a:spcBef>
                <a:spcPts val="2145"/>
              </a:spcBef>
            </a:pPr>
            <a:r>
              <a:rPr lang="en-GB" sz="2800" b="1">
                <a:solidFill>
                  <a:srgbClr val="7413DC"/>
                </a:solidFill>
                <a:latin typeface="Nunito Sans Black"/>
                <a:cs typeface="Nunito Sans Black"/>
              </a:rPr>
              <a:t>Additional tasks</a:t>
            </a:r>
          </a:p>
        </p:txBody>
      </p:sp>
      <p:sp>
        <p:nvSpPr>
          <p:cNvPr id="5" name="TextBox 4">
            <a:extLst>
              <a:ext uri="{FF2B5EF4-FFF2-40B4-BE49-F238E27FC236}">
                <a16:creationId xmlns:a16="http://schemas.microsoft.com/office/drawing/2014/main" id="{EC926239-3498-718C-68AF-9F56DADB0212}"/>
              </a:ext>
            </a:extLst>
          </p:cNvPr>
          <p:cNvSpPr txBox="1"/>
          <p:nvPr/>
        </p:nvSpPr>
        <p:spPr>
          <a:xfrm>
            <a:off x="5472968" y="1533465"/>
            <a:ext cx="6490664" cy="4401205"/>
          </a:xfrm>
          <a:prstGeom prst="rect">
            <a:avLst/>
          </a:prstGeom>
          <a:noFill/>
        </p:spPr>
        <p:txBody>
          <a:bodyPr wrap="square" lIns="91440" tIns="45720" rIns="91440" bIns="45720" rtlCol="0" anchor="t">
            <a:spAutoFit/>
          </a:bodyPr>
          <a:lstStyle/>
          <a:p>
            <a:pPr marL="10795" marR="0" lvl="0" indent="0" algn="l" defTabSz="914400" rtl="0" eaLnBrk="1" fontAlgn="auto" latinLnBrk="0" hangingPunct="1">
              <a:lnSpc>
                <a:spcPct val="100000"/>
              </a:lnSpc>
              <a:spcBef>
                <a:spcPts val="600"/>
              </a:spcBef>
              <a:spcAft>
                <a:spcPts val="600"/>
              </a:spcAft>
              <a:buClr>
                <a:srgbClr val="7414DC"/>
              </a:buClr>
              <a:buSzPct val="125000"/>
              <a:buFontTx/>
              <a:buNone/>
              <a:tabLst/>
              <a:defRPr/>
            </a:pPr>
            <a:r>
              <a:rPr lang="en-GB" sz="2000" b="1" kern="0" dirty="0">
                <a:solidFill>
                  <a:sysClr val="windowText" lastClr="000000"/>
                </a:solidFill>
                <a:latin typeface="Nunito Sans" charset="0"/>
              </a:rPr>
              <a:t>When should this be done?</a:t>
            </a:r>
            <a:endParaRPr lang="en-US" dirty="0">
              <a:ea typeface="+mn-ea"/>
              <a:cs typeface="+mn-cs"/>
            </a:endParaRPr>
          </a:p>
          <a:p>
            <a:pPr marL="353695" indent="-342900" defTabSz="914400">
              <a:spcBef>
                <a:spcPts val="600"/>
              </a:spcBef>
              <a:spcAft>
                <a:spcPts val="600"/>
              </a:spcAft>
              <a:buClr>
                <a:srgbClr val="7414DC"/>
              </a:buClr>
              <a:buSzPct val="125000"/>
              <a:buFont typeface="Arial" panose="020B0604020202020204" pitchFamily="34" charset="0"/>
              <a:buChar char="•"/>
              <a:defRPr/>
            </a:pPr>
            <a:r>
              <a:rPr lang="en-GB" sz="2000" dirty="0"/>
              <a:t>It is important that the model AGM agenda outlined in the April 2023 edition of POR Chapter 5 is followed from the next AGM where possible</a:t>
            </a:r>
            <a:endParaRPr lang="en-GB" dirty="0"/>
          </a:p>
          <a:p>
            <a:pPr marL="353695" indent="-342900" defTabSz="914400">
              <a:spcBef>
                <a:spcPts val="600"/>
              </a:spcBef>
              <a:spcAft>
                <a:spcPts val="600"/>
              </a:spcAft>
              <a:buClr>
                <a:srgbClr val="7414DC"/>
              </a:buClr>
              <a:buSzPct val="125000"/>
              <a:buFont typeface="Arial" panose="020B0604020202020204" pitchFamily="34" charset="0"/>
              <a:buChar char="•"/>
              <a:defRPr/>
            </a:pPr>
            <a:r>
              <a:rPr lang="en-GB" sz="2000" dirty="0">
                <a:latin typeface="Nunito Sans"/>
              </a:rPr>
              <a:t>For 2023 AGM agenda planning, 5.4.5 from the January 2023 edition of POR will not be significantly different. (The April 2023 edition tidies up that wording but doesn't make fundamental changes.)</a:t>
            </a:r>
          </a:p>
          <a:p>
            <a:pPr marL="353695" indent="-342900" defTabSz="914400">
              <a:spcBef>
                <a:spcPts val="600"/>
              </a:spcBef>
              <a:spcAft>
                <a:spcPts val="600"/>
              </a:spcAft>
              <a:buClr>
                <a:srgbClr val="7414DC"/>
              </a:buClr>
              <a:buSzPct val="125000"/>
              <a:buFont typeface="Arial" panose="020B0604020202020204" pitchFamily="34" charset="0"/>
              <a:buChar char="•"/>
              <a:defRPr/>
            </a:pPr>
            <a:r>
              <a:rPr lang="en-GB" sz="2000" dirty="0">
                <a:solidFill>
                  <a:sysClr val="windowText" lastClr="000000"/>
                </a:solidFill>
                <a:latin typeface="Nunito Sans"/>
              </a:rPr>
              <a:t>Resources to support the POR changes will be shared soon.</a:t>
            </a:r>
            <a:endParaRPr lang="en-GB" sz="2000" dirty="0">
              <a:solidFill>
                <a:sysClr val="windowText" lastClr="000000"/>
              </a:solidFill>
              <a:latin typeface="Nunito Sans" charset="0"/>
            </a:endParaRPr>
          </a:p>
          <a:p>
            <a:pPr marL="10795" defTabSz="914400">
              <a:spcBef>
                <a:spcPts val="600"/>
              </a:spcBef>
              <a:spcAft>
                <a:spcPts val="600"/>
              </a:spcAft>
              <a:buClr>
                <a:srgbClr val="7414DC"/>
              </a:buClr>
              <a:buSzPct val="125000"/>
              <a:defRPr/>
            </a:pPr>
            <a:endParaRPr lang="en-GB" sz="2000" kern="0" dirty="0">
              <a:solidFill>
                <a:sysClr val="windowText" lastClr="000000"/>
              </a:solidFill>
              <a:latin typeface="Nunito Sans" charset="0"/>
            </a:endParaRPr>
          </a:p>
        </p:txBody>
      </p:sp>
      <p:pic>
        <p:nvPicPr>
          <p:cNvPr id="2" name="Picture 12" descr="A picture containing outdoor, tree, person, wearing&#10;&#10;Description automatically generated">
            <a:extLst>
              <a:ext uri="{FF2B5EF4-FFF2-40B4-BE49-F238E27FC236}">
                <a16:creationId xmlns:a16="http://schemas.microsoft.com/office/drawing/2014/main" id="{BFB94801-7E5D-4246-47E2-C8CCE8C648E2}"/>
              </a:ext>
            </a:extLst>
          </p:cNvPr>
          <p:cNvPicPr>
            <a:picLocks noChangeAspect="1"/>
          </p:cNvPicPr>
          <p:nvPr/>
        </p:nvPicPr>
        <p:blipFill rotWithShape="1">
          <a:blip r:embed="rId3"/>
          <a:srcRect t="12562" b="12562"/>
          <a:stretch/>
        </p:blipFill>
        <p:spPr>
          <a:xfrm>
            <a:off x="321603" y="929602"/>
            <a:ext cx="5051947" cy="5683440"/>
          </a:xfrm>
          <a:prstGeom prst="rect">
            <a:avLst/>
          </a:prstGeom>
        </p:spPr>
      </p:pic>
    </p:spTree>
    <p:extLst>
      <p:ext uri="{BB962C8B-B14F-4D97-AF65-F5344CB8AC3E}">
        <p14:creationId xmlns:p14="http://schemas.microsoft.com/office/powerpoint/2010/main" val="30179838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59F21-8C55-9A0F-7C7A-2882672422D2}"/>
              </a:ext>
            </a:extLst>
          </p:cNvPr>
          <p:cNvSpPr>
            <a:spLocks noGrp="1"/>
          </p:cNvSpPr>
          <p:nvPr>
            <p:ph type="ctrTitle"/>
          </p:nvPr>
        </p:nvSpPr>
        <p:spPr/>
        <p:txBody>
          <a:bodyPr/>
          <a:lstStyle/>
          <a:p>
            <a:r>
              <a:rPr lang="en-GB"/>
              <a:t>Transitioning to Trustee Boards</a:t>
            </a:r>
          </a:p>
        </p:txBody>
      </p:sp>
      <p:sp>
        <p:nvSpPr>
          <p:cNvPr id="4" name="Text Placeholder 3">
            <a:extLst>
              <a:ext uri="{FF2B5EF4-FFF2-40B4-BE49-F238E27FC236}">
                <a16:creationId xmlns:a16="http://schemas.microsoft.com/office/drawing/2014/main" id="{F5E0A813-8E2E-46A3-CF90-00564FD62917}"/>
              </a:ext>
            </a:extLst>
          </p:cNvPr>
          <p:cNvSpPr>
            <a:spLocks noGrp="1"/>
          </p:cNvSpPr>
          <p:nvPr>
            <p:ph type="body" sz="quarter" idx="12"/>
          </p:nvPr>
        </p:nvSpPr>
        <p:spPr>
          <a:xfrm>
            <a:off x="526905" y="4113034"/>
            <a:ext cx="9529763" cy="1025281"/>
          </a:xfrm>
        </p:spPr>
        <p:txBody>
          <a:bodyPr/>
          <a:lstStyle/>
          <a:p>
            <a:r>
              <a:rPr lang="en-GB" dirty="0"/>
              <a:t>Next Steps</a:t>
            </a:r>
          </a:p>
          <a:p>
            <a:endParaRPr lang="en-GB" sz="1800" dirty="0"/>
          </a:p>
        </p:txBody>
      </p:sp>
    </p:spTree>
    <p:extLst>
      <p:ext uri="{BB962C8B-B14F-4D97-AF65-F5344CB8AC3E}">
        <p14:creationId xmlns:p14="http://schemas.microsoft.com/office/powerpoint/2010/main" val="17525438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A3FC9A-57E6-0FB7-189F-AAC1DC24E1AA}"/>
              </a:ext>
            </a:extLst>
          </p:cNvPr>
          <p:cNvSpPr>
            <a:spLocks noGrp="1"/>
          </p:cNvSpPr>
          <p:nvPr>
            <p:ph type="ctrTitle"/>
          </p:nvPr>
        </p:nvSpPr>
        <p:spPr/>
        <p:txBody>
          <a:bodyPr/>
          <a:lstStyle/>
          <a:p>
            <a:r>
              <a:rPr lang="en-GB"/>
              <a:t>Transitioning to Trustee Boards</a:t>
            </a:r>
          </a:p>
        </p:txBody>
      </p:sp>
      <p:sp>
        <p:nvSpPr>
          <p:cNvPr id="4" name="Subtitle 3">
            <a:extLst>
              <a:ext uri="{FF2B5EF4-FFF2-40B4-BE49-F238E27FC236}">
                <a16:creationId xmlns:a16="http://schemas.microsoft.com/office/drawing/2014/main" id="{279859CC-2048-3FDF-BAC8-563CF3E0832C}"/>
              </a:ext>
            </a:extLst>
          </p:cNvPr>
          <p:cNvSpPr>
            <a:spLocks noGrp="1"/>
          </p:cNvSpPr>
          <p:nvPr>
            <p:ph type="subTitle" idx="4"/>
          </p:nvPr>
        </p:nvSpPr>
        <p:spPr/>
        <p:txBody>
          <a:bodyPr/>
          <a:lstStyle/>
          <a:p>
            <a:r>
              <a:rPr lang="en-GB"/>
              <a:t>Next Steps</a:t>
            </a:r>
          </a:p>
        </p:txBody>
      </p:sp>
      <p:sp>
        <p:nvSpPr>
          <p:cNvPr id="9" name="TextBox 8">
            <a:extLst>
              <a:ext uri="{FF2B5EF4-FFF2-40B4-BE49-F238E27FC236}">
                <a16:creationId xmlns:a16="http://schemas.microsoft.com/office/drawing/2014/main" id="{24FD1763-E64D-4529-0D89-4F515C46659E}"/>
              </a:ext>
            </a:extLst>
          </p:cNvPr>
          <p:cNvSpPr txBox="1"/>
          <p:nvPr/>
        </p:nvSpPr>
        <p:spPr>
          <a:xfrm>
            <a:off x="5373550" y="986989"/>
            <a:ext cx="6590082" cy="523220"/>
          </a:xfrm>
          <a:prstGeom prst="rect">
            <a:avLst/>
          </a:prstGeom>
          <a:noFill/>
        </p:spPr>
        <p:txBody>
          <a:bodyPr wrap="square" lIns="91440" tIns="45720" rIns="91440" bIns="45720" anchor="t">
            <a:spAutoFit/>
          </a:bodyPr>
          <a:lstStyle/>
          <a:p>
            <a:pPr marL="64770">
              <a:spcBef>
                <a:spcPts val="2145"/>
              </a:spcBef>
            </a:pPr>
            <a:r>
              <a:rPr lang="en-GB" sz="2800" b="1">
                <a:solidFill>
                  <a:srgbClr val="7413DC"/>
                </a:solidFill>
                <a:latin typeface="Nunito Sans Black"/>
                <a:cs typeface="Nunito Sans Black"/>
              </a:rPr>
              <a:t>Next steps</a:t>
            </a:r>
          </a:p>
        </p:txBody>
      </p:sp>
      <p:sp>
        <p:nvSpPr>
          <p:cNvPr id="5" name="TextBox 4">
            <a:extLst>
              <a:ext uri="{FF2B5EF4-FFF2-40B4-BE49-F238E27FC236}">
                <a16:creationId xmlns:a16="http://schemas.microsoft.com/office/drawing/2014/main" id="{EC926239-3498-718C-68AF-9F56DADB0212}"/>
              </a:ext>
            </a:extLst>
          </p:cNvPr>
          <p:cNvSpPr txBox="1"/>
          <p:nvPr/>
        </p:nvSpPr>
        <p:spPr>
          <a:xfrm>
            <a:off x="5476267" y="1639482"/>
            <a:ext cx="6590082" cy="3724096"/>
          </a:xfrm>
          <a:prstGeom prst="rect">
            <a:avLst/>
          </a:prstGeom>
          <a:noFill/>
        </p:spPr>
        <p:txBody>
          <a:bodyPr wrap="square" lIns="91440" tIns="45720" rIns="91440" bIns="45720" rtlCol="0" anchor="t">
            <a:spAutoFit/>
          </a:bodyPr>
          <a:lstStyle/>
          <a:p>
            <a:r>
              <a:rPr lang="en-GB" sz="1800" b="1" dirty="0"/>
              <a:t>From April 2023 POR release</a:t>
            </a:r>
            <a:endParaRPr lang="en-GB" sz="1800" dirty="0"/>
          </a:p>
          <a:p>
            <a:pPr marL="285750" lvl="3" indent="-285750">
              <a:spcBef>
                <a:spcPts val="600"/>
              </a:spcBef>
              <a:spcAft>
                <a:spcPts val="600"/>
              </a:spcAft>
              <a:buClr>
                <a:srgbClr val="7414DC"/>
              </a:buClr>
              <a:buSzPct val="125000"/>
              <a:buFont typeface="Arial" panose="020B0604020202020204" pitchFamily="34" charset="0"/>
              <a:buChar char="•"/>
              <a:defRPr/>
            </a:pPr>
            <a:r>
              <a:rPr lang="en-GB" sz="1800" dirty="0">
                <a:solidFill>
                  <a:srgbClr val="000000"/>
                </a:solidFill>
                <a:latin typeface="Nunito Sans"/>
                <a:ea typeface="+mn-lt"/>
                <a:cs typeface="+mn-lt"/>
              </a:rPr>
              <a:t>Trustee Board name and purpose change:</a:t>
            </a:r>
          </a:p>
          <a:p>
            <a:pPr marL="628650" lvl="4" indent="-285750">
              <a:spcBef>
                <a:spcPts val="600"/>
              </a:spcBef>
              <a:spcAft>
                <a:spcPts val="600"/>
              </a:spcAft>
              <a:buClr>
                <a:srgbClr val="7414DC"/>
              </a:buClr>
              <a:buSzPct val="125000"/>
              <a:buFont typeface="Arial" panose="020B0604020202020204" pitchFamily="34" charset="0"/>
              <a:buChar char="•"/>
              <a:defRPr/>
            </a:pPr>
            <a:r>
              <a:rPr lang="en-GB" sz="1800" dirty="0">
                <a:solidFill>
                  <a:srgbClr val="000000"/>
                </a:solidFill>
                <a:latin typeface="Nunito Sans"/>
                <a:ea typeface="+mn-lt"/>
                <a:cs typeface="+mn-lt"/>
              </a:rPr>
              <a:t>For Group/District/County Scout Councils who have adopted the constitution as per POR, these can be introduced without needing approval at an AGM</a:t>
            </a:r>
          </a:p>
          <a:p>
            <a:pPr marL="628650" lvl="4" indent="-285750">
              <a:spcBef>
                <a:spcPts val="600"/>
              </a:spcBef>
              <a:spcAft>
                <a:spcPts val="600"/>
              </a:spcAft>
              <a:buClr>
                <a:srgbClr val="7414DC"/>
              </a:buClr>
              <a:buSzPct val="125000"/>
              <a:buFont typeface="Arial" panose="020B0604020202020204" pitchFamily="34" charset="0"/>
              <a:buChar char="•"/>
              <a:defRPr/>
            </a:pPr>
            <a:r>
              <a:rPr lang="en-GB" sz="1800" dirty="0">
                <a:solidFill>
                  <a:srgbClr val="000000"/>
                </a:solidFill>
                <a:latin typeface="Nunito Sans"/>
                <a:ea typeface="+mn-lt"/>
                <a:cs typeface="+mn-lt"/>
              </a:rPr>
              <a:t>For Scout Councils who have not adopted the constitution as per POR, these can be informally introduced and then formally adopted at the next AGM</a:t>
            </a:r>
          </a:p>
          <a:p>
            <a:pPr marL="0" lvl="3">
              <a:spcBef>
                <a:spcPts val="600"/>
              </a:spcBef>
              <a:spcAft>
                <a:spcPts val="600"/>
              </a:spcAft>
              <a:buClr>
                <a:srgbClr val="7414DC"/>
              </a:buClr>
              <a:buSzPct val="125000"/>
              <a:defRPr/>
            </a:pPr>
            <a:r>
              <a:rPr lang="en-GB" sz="1800" b="1" dirty="0">
                <a:solidFill>
                  <a:srgbClr val="000000"/>
                </a:solidFill>
                <a:latin typeface="Nunito Sans"/>
                <a:ea typeface="+mn-lt"/>
                <a:cs typeface="+mn-lt"/>
              </a:rPr>
              <a:t>At the next AGM</a:t>
            </a:r>
          </a:p>
          <a:p>
            <a:pPr marL="285750" lvl="3" indent="-285750">
              <a:spcBef>
                <a:spcPts val="600"/>
              </a:spcBef>
              <a:spcAft>
                <a:spcPts val="600"/>
              </a:spcAft>
              <a:buClr>
                <a:srgbClr val="7414DC"/>
              </a:buClr>
              <a:buSzPct val="125000"/>
              <a:buFont typeface="Arial" panose="020B0604020202020204" pitchFamily="34" charset="0"/>
              <a:buChar char="•"/>
              <a:defRPr/>
            </a:pPr>
            <a:r>
              <a:rPr lang="en-GB" sz="1800" dirty="0">
                <a:solidFill>
                  <a:srgbClr val="000000"/>
                </a:solidFill>
                <a:latin typeface="Nunito Sans"/>
                <a:ea typeface="+mn-lt"/>
                <a:cs typeface="+mn-lt"/>
              </a:rPr>
              <a:t>Ensure a constitution has been adopted or re-adopted </a:t>
            </a:r>
          </a:p>
          <a:p>
            <a:pPr marL="0" lvl="3">
              <a:spcBef>
                <a:spcPts val="600"/>
              </a:spcBef>
              <a:spcAft>
                <a:spcPts val="600"/>
              </a:spcAft>
              <a:buClr>
                <a:srgbClr val="7414DC"/>
              </a:buClr>
              <a:buSzPct val="125000"/>
              <a:defRPr/>
            </a:pPr>
            <a:endParaRPr lang="en-GB" sz="100" kern="0" dirty="0">
              <a:solidFill>
                <a:srgbClr val="000000"/>
              </a:solidFill>
              <a:latin typeface="Nunito Sans"/>
              <a:ea typeface="+mn-lt"/>
              <a:cs typeface="+mn-lt"/>
            </a:endParaRPr>
          </a:p>
        </p:txBody>
      </p:sp>
      <p:pic>
        <p:nvPicPr>
          <p:cNvPr id="2" name="Picture 16" descr="A person giving a presentation to an audience&#10;&#10;Description automatically generated">
            <a:extLst>
              <a:ext uri="{FF2B5EF4-FFF2-40B4-BE49-F238E27FC236}">
                <a16:creationId xmlns:a16="http://schemas.microsoft.com/office/drawing/2014/main" id="{1B930739-5BCD-8324-E863-9EEC563D81D5}"/>
              </a:ext>
            </a:extLst>
          </p:cNvPr>
          <p:cNvPicPr>
            <a:picLocks noChangeAspect="1"/>
          </p:cNvPicPr>
          <p:nvPr/>
        </p:nvPicPr>
        <p:blipFill rotWithShape="1">
          <a:blip r:embed="rId3"/>
          <a:srcRect l="26096" r="6257" b="-352"/>
          <a:stretch/>
        </p:blipFill>
        <p:spPr>
          <a:xfrm>
            <a:off x="345675" y="1461490"/>
            <a:ext cx="4979600" cy="4735179"/>
          </a:xfrm>
          <a:prstGeom prst="rect">
            <a:avLst/>
          </a:prstGeom>
        </p:spPr>
      </p:pic>
    </p:spTree>
    <p:extLst>
      <p:ext uri="{BB962C8B-B14F-4D97-AF65-F5344CB8AC3E}">
        <p14:creationId xmlns:p14="http://schemas.microsoft.com/office/powerpoint/2010/main" val="32942056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A3FC9A-57E6-0FB7-189F-AAC1DC24E1AA}"/>
              </a:ext>
            </a:extLst>
          </p:cNvPr>
          <p:cNvSpPr>
            <a:spLocks noGrp="1"/>
          </p:cNvSpPr>
          <p:nvPr>
            <p:ph type="ctrTitle"/>
          </p:nvPr>
        </p:nvSpPr>
        <p:spPr/>
        <p:txBody>
          <a:bodyPr/>
          <a:lstStyle/>
          <a:p>
            <a:r>
              <a:rPr lang="en-GB"/>
              <a:t>Transitioning to Trustee Boards</a:t>
            </a:r>
          </a:p>
        </p:txBody>
      </p:sp>
      <p:sp>
        <p:nvSpPr>
          <p:cNvPr id="4" name="Subtitle 3">
            <a:extLst>
              <a:ext uri="{FF2B5EF4-FFF2-40B4-BE49-F238E27FC236}">
                <a16:creationId xmlns:a16="http://schemas.microsoft.com/office/drawing/2014/main" id="{279859CC-2048-3FDF-BAC8-563CF3E0832C}"/>
              </a:ext>
            </a:extLst>
          </p:cNvPr>
          <p:cNvSpPr>
            <a:spLocks noGrp="1"/>
          </p:cNvSpPr>
          <p:nvPr>
            <p:ph type="subTitle" idx="4"/>
          </p:nvPr>
        </p:nvSpPr>
        <p:spPr/>
        <p:txBody>
          <a:bodyPr/>
          <a:lstStyle/>
          <a:p>
            <a:r>
              <a:rPr lang="en-GB"/>
              <a:t>What’s changing?</a:t>
            </a:r>
          </a:p>
        </p:txBody>
      </p:sp>
      <p:sp>
        <p:nvSpPr>
          <p:cNvPr id="9" name="TextBox 8">
            <a:extLst>
              <a:ext uri="{FF2B5EF4-FFF2-40B4-BE49-F238E27FC236}">
                <a16:creationId xmlns:a16="http://schemas.microsoft.com/office/drawing/2014/main" id="{24FD1763-E64D-4529-0D89-4F515C46659E}"/>
              </a:ext>
            </a:extLst>
          </p:cNvPr>
          <p:cNvSpPr txBox="1"/>
          <p:nvPr/>
        </p:nvSpPr>
        <p:spPr>
          <a:xfrm>
            <a:off x="5832174" y="1012988"/>
            <a:ext cx="5747135" cy="523220"/>
          </a:xfrm>
          <a:prstGeom prst="rect">
            <a:avLst/>
          </a:prstGeom>
          <a:noFill/>
        </p:spPr>
        <p:txBody>
          <a:bodyPr wrap="square" lIns="91440" tIns="45720" rIns="91440" bIns="45720" anchor="t">
            <a:spAutoFit/>
          </a:bodyPr>
          <a:lstStyle/>
          <a:p>
            <a:pPr marL="64770">
              <a:spcBef>
                <a:spcPts val="2145"/>
              </a:spcBef>
            </a:pPr>
            <a:r>
              <a:rPr lang="en-GB" sz="2800" b="1">
                <a:solidFill>
                  <a:srgbClr val="7413DC"/>
                </a:solidFill>
                <a:latin typeface="Nunito Sans Black"/>
                <a:cs typeface="Nunito Sans Black"/>
              </a:rPr>
              <a:t>Summary</a:t>
            </a:r>
          </a:p>
        </p:txBody>
      </p:sp>
      <p:sp>
        <p:nvSpPr>
          <p:cNvPr id="2" name="TextBox 1">
            <a:extLst>
              <a:ext uri="{FF2B5EF4-FFF2-40B4-BE49-F238E27FC236}">
                <a16:creationId xmlns:a16="http://schemas.microsoft.com/office/drawing/2014/main" id="{B9A92014-4782-0635-D2E7-8C92A5930933}"/>
              </a:ext>
            </a:extLst>
          </p:cNvPr>
          <p:cNvSpPr txBox="1"/>
          <p:nvPr/>
        </p:nvSpPr>
        <p:spPr>
          <a:xfrm>
            <a:off x="5832174" y="2267746"/>
            <a:ext cx="6096000" cy="3785652"/>
          </a:xfrm>
          <a:prstGeom prst="rect">
            <a:avLst/>
          </a:prstGeom>
          <a:noFill/>
        </p:spPr>
        <p:txBody>
          <a:bodyPr wrap="square" lIns="91440" tIns="45720" rIns="91440" bIns="45720" anchor="t">
            <a:spAutoFit/>
          </a:bodyPr>
          <a:lstStyle/>
          <a:p>
            <a:pPr>
              <a:spcBef>
                <a:spcPts val="600"/>
              </a:spcBef>
              <a:spcAft>
                <a:spcPts val="600"/>
              </a:spcAft>
            </a:pPr>
            <a:r>
              <a:rPr lang="en-GB" sz="2000" dirty="0"/>
              <a:t>These changes are an important first step to ensuring effective governance by all Trustee Boards at Group, District and County. </a:t>
            </a:r>
            <a:r>
              <a:rPr lang="en-GB" sz="2000" dirty="0">
                <a:solidFill>
                  <a:srgbClr val="000000"/>
                </a:solidFill>
                <a:latin typeface="Nunito Sans"/>
                <a:ea typeface="+mn-lt"/>
                <a:cs typeface="+mn-lt"/>
              </a:rPr>
              <a:t>Changes to the name and purpose of Trustee Boards is the core part of this transition</a:t>
            </a:r>
          </a:p>
          <a:p>
            <a:pPr>
              <a:spcBef>
                <a:spcPts val="600"/>
              </a:spcBef>
              <a:spcAft>
                <a:spcPts val="600"/>
              </a:spcAft>
            </a:pPr>
            <a:endParaRPr lang="en-GB" sz="2000" dirty="0"/>
          </a:p>
          <a:p>
            <a:pPr>
              <a:spcBef>
                <a:spcPts val="600"/>
              </a:spcBef>
              <a:spcAft>
                <a:spcPts val="600"/>
              </a:spcAft>
            </a:pPr>
            <a:r>
              <a:rPr lang="en-GB" sz="2000" dirty="0"/>
              <a:t>There may be further changes from the point at which we transition to the new digital tools as part of the wider transformation programme</a:t>
            </a:r>
            <a:r>
              <a:rPr lang="en-GB" sz="2000" dirty="0">
                <a:solidFill>
                  <a:srgbClr val="000000"/>
                </a:solidFill>
                <a:latin typeface="Nunito Sans"/>
                <a:ea typeface="+mn-lt"/>
                <a:cs typeface="+mn-lt"/>
              </a:rPr>
              <a:t>. Any further developments will be communicated later in the year.</a:t>
            </a:r>
            <a:endParaRPr lang="en-GB" sz="2000" dirty="0"/>
          </a:p>
        </p:txBody>
      </p:sp>
      <p:pic>
        <p:nvPicPr>
          <p:cNvPr id="5" name="Picture 2">
            <a:extLst>
              <a:ext uri="{FF2B5EF4-FFF2-40B4-BE49-F238E27FC236}">
                <a16:creationId xmlns:a16="http://schemas.microsoft.com/office/drawing/2014/main" id="{4DD72180-E8C2-2D7C-7E95-6EF433972197}"/>
              </a:ext>
            </a:extLst>
          </p:cNvPr>
          <p:cNvPicPr>
            <a:picLocks noChangeAspect="1"/>
          </p:cNvPicPr>
          <p:nvPr/>
        </p:nvPicPr>
        <p:blipFill rotWithShape="1">
          <a:blip r:embed="rId3"/>
          <a:srcRect l="25693" t="1" r="14451" b="-278"/>
          <a:stretch/>
        </p:blipFill>
        <p:spPr>
          <a:xfrm>
            <a:off x="345675" y="1440288"/>
            <a:ext cx="4988325" cy="5132790"/>
          </a:xfrm>
          <a:prstGeom prst="rect">
            <a:avLst/>
          </a:prstGeom>
        </p:spPr>
      </p:pic>
    </p:spTree>
    <p:extLst>
      <p:ext uri="{BB962C8B-B14F-4D97-AF65-F5344CB8AC3E}">
        <p14:creationId xmlns:p14="http://schemas.microsoft.com/office/powerpoint/2010/main" val="35720228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A3FC9A-57E6-0FB7-189F-AAC1DC24E1AA}"/>
              </a:ext>
            </a:extLst>
          </p:cNvPr>
          <p:cNvSpPr>
            <a:spLocks noGrp="1"/>
          </p:cNvSpPr>
          <p:nvPr>
            <p:ph type="ctrTitle"/>
          </p:nvPr>
        </p:nvSpPr>
        <p:spPr/>
        <p:txBody>
          <a:bodyPr/>
          <a:lstStyle/>
          <a:p>
            <a:r>
              <a:rPr lang="en-GB"/>
              <a:t>Transitioning to Trustee Boards</a:t>
            </a:r>
          </a:p>
        </p:txBody>
      </p:sp>
      <p:sp>
        <p:nvSpPr>
          <p:cNvPr id="4" name="Subtitle 3">
            <a:extLst>
              <a:ext uri="{FF2B5EF4-FFF2-40B4-BE49-F238E27FC236}">
                <a16:creationId xmlns:a16="http://schemas.microsoft.com/office/drawing/2014/main" id="{279859CC-2048-3FDF-BAC8-563CF3E0832C}"/>
              </a:ext>
            </a:extLst>
          </p:cNvPr>
          <p:cNvSpPr>
            <a:spLocks noGrp="1"/>
          </p:cNvSpPr>
          <p:nvPr>
            <p:ph type="subTitle" idx="4"/>
          </p:nvPr>
        </p:nvSpPr>
        <p:spPr/>
        <p:txBody>
          <a:bodyPr/>
          <a:lstStyle/>
          <a:p>
            <a:r>
              <a:rPr lang="en-GB"/>
              <a:t>Next Steps</a:t>
            </a:r>
          </a:p>
        </p:txBody>
      </p:sp>
      <p:grpSp>
        <p:nvGrpSpPr>
          <p:cNvPr id="2" name="Group 1">
            <a:extLst>
              <a:ext uri="{FF2B5EF4-FFF2-40B4-BE49-F238E27FC236}">
                <a16:creationId xmlns:a16="http://schemas.microsoft.com/office/drawing/2014/main" id="{C0AA8BD9-91B8-9DFE-7E73-4E3E7D18184B}"/>
              </a:ext>
            </a:extLst>
          </p:cNvPr>
          <p:cNvGrpSpPr/>
          <p:nvPr/>
        </p:nvGrpSpPr>
        <p:grpSpPr>
          <a:xfrm>
            <a:off x="345675" y="1046624"/>
            <a:ext cx="6672920" cy="3539430"/>
            <a:chOff x="5373550" y="986989"/>
            <a:chExt cx="6672920" cy="3539430"/>
          </a:xfrm>
        </p:grpSpPr>
        <p:sp>
          <p:nvSpPr>
            <p:cNvPr id="9" name="TextBox 8">
              <a:extLst>
                <a:ext uri="{FF2B5EF4-FFF2-40B4-BE49-F238E27FC236}">
                  <a16:creationId xmlns:a16="http://schemas.microsoft.com/office/drawing/2014/main" id="{24FD1763-E64D-4529-0D89-4F515C46659E}"/>
                </a:ext>
              </a:extLst>
            </p:cNvPr>
            <p:cNvSpPr txBox="1"/>
            <p:nvPr/>
          </p:nvSpPr>
          <p:spPr>
            <a:xfrm>
              <a:off x="5373550" y="986989"/>
              <a:ext cx="6590082" cy="523220"/>
            </a:xfrm>
            <a:prstGeom prst="rect">
              <a:avLst/>
            </a:prstGeom>
            <a:noFill/>
          </p:spPr>
          <p:txBody>
            <a:bodyPr wrap="square" lIns="91440" tIns="45720" rIns="91440" bIns="45720" anchor="t">
              <a:spAutoFit/>
            </a:bodyPr>
            <a:lstStyle/>
            <a:p>
              <a:pPr marL="64770">
                <a:spcBef>
                  <a:spcPts val="2145"/>
                </a:spcBef>
              </a:pPr>
              <a:r>
                <a:rPr lang="en-GB" sz="2800" b="1" dirty="0">
                  <a:solidFill>
                    <a:srgbClr val="7413DC"/>
                  </a:solidFill>
                  <a:latin typeface="Nunito Sans Black"/>
                  <a:cs typeface="Nunito Sans Black"/>
                </a:rPr>
                <a:t>Outcomes</a:t>
              </a:r>
            </a:p>
          </p:txBody>
        </p:sp>
        <p:sp>
          <p:nvSpPr>
            <p:cNvPr id="5" name="TextBox 4">
              <a:extLst>
                <a:ext uri="{FF2B5EF4-FFF2-40B4-BE49-F238E27FC236}">
                  <a16:creationId xmlns:a16="http://schemas.microsoft.com/office/drawing/2014/main" id="{EC926239-3498-718C-68AF-9F56DADB0212}"/>
                </a:ext>
              </a:extLst>
            </p:cNvPr>
            <p:cNvSpPr txBox="1"/>
            <p:nvPr/>
          </p:nvSpPr>
          <p:spPr>
            <a:xfrm>
              <a:off x="5456388" y="1510209"/>
              <a:ext cx="6590082" cy="3016210"/>
            </a:xfrm>
            <a:prstGeom prst="rect">
              <a:avLst/>
            </a:prstGeom>
            <a:noFill/>
          </p:spPr>
          <p:txBody>
            <a:bodyPr wrap="square" lIns="91440" tIns="45720" rIns="91440" bIns="45720" rtlCol="0" anchor="t">
              <a:spAutoFit/>
            </a:bodyPr>
            <a:lstStyle/>
            <a:p>
              <a:pPr>
                <a:spcBef>
                  <a:spcPts val="600"/>
                </a:spcBef>
                <a:spcAft>
                  <a:spcPts val="600"/>
                </a:spcAft>
                <a:buClr>
                  <a:schemeClr val="tx2"/>
                </a:buClr>
                <a:buSzPct val="125000"/>
              </a:pPr>
              <a:endParaRPr lang="en-GB" sz="2000" dirty="0">
                <a:solidFill>
                  <a:srgbClr val="000000"/>
                </a:solidFill>
                <a:latin typeface="Nunito Sans"/>
                <a:ea typeface="+mn-lt"/>
                <a:cs typeface="+mn-lt"/>
              </a:endParaRPr>
            </a:p>
            <a:p>
              <a:pPr>
                <a:spcBef>
                  <a:spcPts val="600"/>
                </a:spcBef>
                <a:spcAft>
                  <a:spcPts val="600"/>
                </a:spcAft>
                <a:buClr>
                  <a:schemeClr val="tx2"/>
                </a:buClr>
                <a:buSzPct val="125000"/>
              </a:pPr>
              <a:r>
                <a:rPr lang="en-GB" sz="2000" dirty="0">
                  <a:solidFill>
                    <a:srgbClr val="000000"/>
                  </a:solidFill>
                  <a:latin typeface="Nunito Sans"/>
                  <a:ea typeface="+mn-lt"/>
                  <a:cs typeface="+mn-lt"/>
                </a:rPr>
                <a:t>It is recognised that different Trustee Boards, for a variety of reasons, will take different lengths of time to be fully aligned with the new purpose statements</a:t>
              </a:r>
            </a:p>
            <a:p>
              <a:pPr>
                <a:spcBef>
                  <a:spcPts val="600"/>
                </a:spcBef>
                <a:spcAft>
                  <a:spcPts val="600"/>
                </a:spcAft>
                <a:buClr>
                  <a:schemeClr val="tx2"/>
                </a:buClr>
                <a:buSzPct val="125000"/>
              </a:pPr>
              <a:endParaRPr lang="en-GB" sz="2000" dirty="0">
                <a:solidFill>
                  <a:srgbClr val="000000"/>
                </a:solidFill>
                <a:latin typeface="Nunito Sans"/>
                <a:ea typeface="+mn-lt"/>
                <a:cs typeface="+mn-lt"/>
              </a:endParaRPr>
            </a:p>
            <a:p>
              <a:pPr>
                <a:spcBef>
                  <a:spcPts val="600"/>
                </a:spcBef>
                <a:spcAft>
                  <a:spcPts val="600"/>
                </a:spcAft>
                <a:buClr>
                  <a:schemeClr val="tx2"/>
                </a:buClr>
                <a:buSzPct val="125000"/>
              </a:pPr>
              <a:r>
                <a:rPr lang="en-GB" sz="2000" dirty="0">
                  <a:solidFill>
                    <a:srgbClr val="000000"/>
                  </a:solidFill>
                  <a:latin typeface="Nunito Sans"/>
                  <a:ea typeface="+mn-lt"/>
                  <a:cs typeface="+mn-lt"/>
                </a:rPr>
                <a:t>The important part is that all Trustee Boards are working towards reflecting best practice as outlined in POR</a:t>
              </a:r>
              <a:endParaRPr lang="en-GB" sz="2000" kern="0" dirty="0">
                <a:solidFill>
                  <a:sysClr val="windowText" lastClr="000000"/>
                </a:solidFill>
                <a:latin typeface="Nunito Sans" charset="0"/>
              </a:endParaRPr>
            </a:p>
          </p:txBody>
        </p:sp>
      </p:grpSp>
      <p:pic>
        <p:nvPicPr>
          <p:cNvPr id="6" name="Picture 5" descr="A person with his arms crossed&#10;&#10;Description automatically generated with medium confidence">
            <a:extLst>
              <a:ext uri="{FF2B5EF4-FFF2-40B4-BE49-F238E27FC236}">
                <a16:creationId xmlns:a16="http://schemas.microsoft.com/office/drawing/2014/main" id="{11B72913-1F55-6894-7D8F-5B0E0A0473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016" r="9424"/>
          <a:stretch/>
        </p:blipFill>
        <p:spPr>
          <a:xfrm>
            <a:off x="7242313" y="1106258"/>
            <a:ext cx="4604012" cy="5426721"/>
          </a:xfrm>
          <a:prstGeom prst="rect">
            <a:avLst/>
          </a:prstGeom>
        </p:spPr>
      </p:pic>
    </p:spTree>
    <p:extLst>
      <p:ext uri="{BB962C8B-B14F-4D97-AF65-F5344CB8AC3E}">
        <p14:creationId xmlns:p14="http://schemas.microsoft.com/office/powerpoint/2010/main" val="28810781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4EC7F9C-2217-3339-84A0-554850FDB79D}"/>
              </a:ext>
            </a:extLst>
          </p:cNvPr>
          <p:cNvGrpSpPr/>
          <p:nvPr/>
        </p:nvGrpSpPr>
        <p:grpSpPr>
          <a:xfrm>
            <a:off x="0" y="0"/>
            <a:ext cx="12192000" cy="6858000"/>
            <a:chOff x="0" y="0"/>
            <a:chExt cx="12192000" cy="6858000"/>
          </a:xfrm>
        </p:grpSpPr>
        <p:pic>
          <p:nvPicPr>
            <p:cNvPr id="13" name="Picture 12">
              <a:extLst>
                <a:ext uri="{FF2B5EF4-FFF2-40B4-BE49-F238E27FC236}">
                  <a16:creationId xmlns:a16="http://schemas.microsoft.com/office/drawing/2014/main" id="{ECF4EB8C-0DCC-298B-6482-7B885C1498D3}"/>
                </a:ext>
              </a:extLst>
            </p:cNvPr>
            <p:cNvPicPr>
              <a:picLocks noChangeAspect="1"/>
            </p:cNvPicPr>
            <p:nvPr/>
          </p:nvPicPr>
          <p:blipFill>
            <a:blip r:embed="rId3"/>
            <a:stretch>
              <a:fillRect/>
            </a:stretch>
          </p:blipFill>
          <p:spPr>
            <a:xfrm>
              <a:off x="0" y="0"/>
              <a:ext cx="12192000" cy="6858000"/>
            </a:xfrm>
            <a:prstGeom prst="rect">
              <a:avLst/>
            </a:prstGeom>
            <a:solidFill>
              <a:schemeClr val="accent6"/>
            </a:solidFill>
            <a:ln>
              <a:solidFill>
                <a:schemeClr val="accent6"/>
              </a:solidFill>
            </a:ln>
          </p:spPr>
        </p:pic>
        <p:pic>
          <p:nvPicPr>
            <p:cNvPr id="19" name="Graphic 18" descr="Star with solid fill">
              <a:extLst>
                <a:ext uri="{FF2B5EF4-FFF2-40B4-BE49-F238E27FC236}">
                  <a16:creationId xmlns:a16="http://schemas.microsoft.com/office/drawing/2014/main" id="{5BC246F9-BC7B-BD32-1999-2FFB1C4DAFA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19543" y="1065937"/>
              <a:ext cx="914400" cy="914400"/>
            </a:xfrm>
            <a:prstGeom prst="rect">
              <a:avLst/>
            </a:prstGeom>
          </p:spPr>
        </p:pic>
        <p:pic>
          <p:nvPicPr>
            <p:cNvPr id="20" name="Picture 19">
              <a:extLst>
                <a:ext uri="{FF2B5EF4-FFF2-40B4-BE49-F238E27FC236}">
                  <a16:creationId xmlns:a16="http://schemas.microsoft.com/office/drawing/2014/main" id="{B9FCE67B-4D31-0368-4B58-55358B22D4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79651" y="5915956"/>
              <a:ext cx="2594185" cy="731572"/>
            </a:xfrm>
            <a:prstGeom prst="rect">
              <a:avLst/>
            </a:prstGeom>
          </p:spPr>
        </p:pic>
        <p:sp>
          <p:nvSpPr>
            <p:cNvPr id="21" name="Title 1">
              <a:extLst>
                <a:ext uri="{FF2B5EF4-FFF2-40B4-BE49-F238E27FC236}">
                  <a16:creationId xmlns:a16="http://schemas.microsoft.com/office/drawing/2014/main" id="{A6AC89C8-2751-7CED-F4BF-792464DE627F}"/>
                </a:ext>
              </a:extLst>
            </p:cNvPr>
            <p:cNvSpPr txBox="1">
              <a:spLocks/>
            </p:cNvSpPr>
            <p:nvPr/>
          </p:nvSpPr>
          <p:spPr>
            <a:xfrm>
              <a:off x="1214473" y="791818"/>
              <a:ext cx="9763053" cy="548239"/>
            </a:xfrm>
            <a:prstGeom prst="rect">
              <a:avLst/>
            </a:prstGeom>
          </p:spPr>
          <p:txBody>
            <a:bodyPr wrap="square" lIns="0" tIns="0" rIns="0" bIns="0" anchor="b">
              <a:noAutofit/>
            </a:bodyPr>
            <a:lstStyle>
              <a:lvl1pPr marL="9525" algn="l" defTabSz="685800" rtl="0" eaLnBrk="1" latinLnBrk="0" hangingPunct="1">
                <a:lnSpc>
                  <a:spcPct val="100000"/>
                </a:lnSpc>
                <a:spcBef>
                  <a:spcPts val="75"/>
                </a:spcBef>
                <a:defRPr lang="en-US" sz="1350" b="0" i="0" kern="1200" spc="-4">
                  <a:solidFill>
                    <a:schemeClr val="tx1"/>
                  </a:solidFill>
                  <a:latin typeface="Nunito Sans" charset="0"/>
                  <a:ea typeface="Nunito Sans" charset="0"/>
                  <a:cs typeface="Nunito Sans" charset="0"/>
                </a:defRPr>
              </a:lvl1pPr>
            </a:lstStyle>
            <a:p>
              <a:pPr algn="ctr"/>
              <a:r>
                <a:rPr lang="en-GB" sz="3600" b="1">
                  <a:solidFill>
                    <a:srgbClr val="FFFF00"/>
                  </a:solidFill>
                  <a:latin typeface="Nunito Sans Black" pitchFamily="2" charset="0"/>
                  <a:cs typeface="Calibri Light"/>
                </a:rPr>
                <a:t>Making volunteering easier and more fun is how we reach our North star...</a:t>
              </a:r>
              <a:endParaRPr lang="en-GB" sz="3600" b="1">
                <a:solidFill>
                  <a:srgbClr val="FFFF00"/>
                </a:solidFill>
                <a:latin typeface="Nunito Sans Black" pitchFamily="2" charset="0"/>
              </a:endParaRPr>
            </a:p>
          </p:txBody>
        </p:sp>
        <p:sp>
          <p:nvSpPr>
            <p:cNvPr id="22" name="TextBox 21">
              <a:extLst>
                <a:ext uri="{FF2B5EF4-FFF2-40B4-BE49-F238E27FC236}">
                  <a16:creationId xmlns:a16="http://schemas.microsoft.com/office/drawing/2014/main" id="{CF2CCE0A-B4EF-F118-8153-D3164BA152B0}"/>
                </a:ext>
              </a:extLst>
            </p:cNvPr>
            <p:cNvSpPr txBox="1"/>
            <p:nvPr/>
          </p:nvSpPr>
          <p:spPr>
            <a:xfrm>
              <a:off x="474695" y="4720229"/>
              <a:ext cx="4735257" cy="822533"/>
            </a:xfrm>
            <a:prstGeom prst="rect">
              <a:avLst/>
            </a:prstGeom>
          </p:spPr>
          <p:txBody>
            <a:bodyPr vert="horz" lIns="91440" tIns="45720" rIns="91440" bIns="45720" rtlCol="0" anchor="t">
              <a:normAutofit fontScale="92500" lnSpcReduction="20000"/>
            </a:bodyPr>
            <a:lstStyle>
              <a:defPPr>
                <a:defRPr lang="en-US"/>
              </a:defPPr>
              <a:lvl1pPr indent="0" algn="ctr">
                <a:lnSpc>
                  <a:spcPct val="90000"/>
                </a:lnSpc>
                <a:spcBef>
                  <a:spcPts val="1000"/>
                </a:spcBef>
                <a:buFont typeface="Arial" panose="020B0604020202020204" pitchFamily="34" charset="0"/>
                <a:buNone/>
                <a:defRPr sz="2600">
                  <a:solidFill>
                    <a:schemeClr val="bg1"/>
                  </a:solidFill>
                  <a:latin typeface="Nunito Sans ExtraBold" panose="00000900000000000000" pitchFamily="2"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white"/>
                  </a:solidFill>
                  <a:effectLst/>
                  <a:uLnTx/>
                  <a:uFillTx/>
                  <a:latin typeface="Nunito Sans ExtraBold"/>
                  <a:ea typeface="+mn-ea"/>
                  <a:cs typeface="+mn-cs"/>
                </a:rPr>
                <a:t>Recruit more volunteers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white"/>
                  </a:solidFill>
                  <a:effectLst/>
                  <a:uLnTx/>
                  <a:uFillTx/>
                  <a:latin typeface="Nunito Sans ExtraBold"/>
                  <a:ea typeface="+mn-ea"/>
                  <a:cs typeface="+mn-cs"/>
                </a:rPr>
                <a:t>and retain current ones</a:t>
              </a:r>
            </a:p>
          </p:txBody>
        </p:sp>
        <p:sp>
          <p:nvSpPr>
            <p:cNvPr id="23" name="TextBox 22">
              <a:extLst>
                <a:ext uri="{FF2B5EF4-FFF2-40B4-BE49-F238E27FC236}">
                  <a16:creationId xmlns:a16="http://schemas.microsoft.com/office/drawing/2014/main" id="{8F4D9015-A20A-5FA0-267D-3B3D4FADC68C}"/>
                </a:ext>
              </a:extLst>
            </p:cNvPr>
            <p:cNvSpPr txBox="1"/>
            <p:nvPr/>
          </p:nvSpPr>
          <p:spPr>
            <a:xfrm>
              <a:off x="4839736" y="3404991"/>
              <a:ext cx="4611654" cy="822533"/>
            </a:xfrm>
            <a:prstGeom prst="rect">
              <a:avLst/>
            </a:prstGeom>
          </p:spPr>
          <p:txBody>
            <a:bodyPr vert="horz" lIns="91440" tIns="45720" rIns="91440" bIns="45720" rtlCol="0" anchor="t">
              <a:normAutofit fontScale="92500" lnSpcReduction="20000"/>
            </a:bodyPr>
            <a:lstStyle>
              <a:defPPr>
                <a:defRPr lang="en-US"/>
              </a:defPPr>
              <a:lvl1pPr indent="0" algn="ctr">
                <a:lnSpc>
                  <a:spcPct val="90000"/>
                </a:lnSpc>
                <a:spcBef>
                  <a:spcPts val="1000"/>
                </a:spcBef>
                <a:buFont typeface="Arial" panose="020B0604020202020204" pitchFamily="34" charset="0"/>
                <a:buNone/>
                <a:defRPr sz="2600">
                  <a:solidFill>
                    <a:schemeClr val="bg1"/>
                  </a:solidFill>
                  <a:latin typeface="Nunito Sans ExtraBold" panose="00000900000000000000" pitchFamily="2"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white"/>
                  </a:solidFill>
                  <a:effectLst/>
                  <a:uLnTx/>
                  <a:uFillTx/>
                  <a:latin typeface="Nunito Sans ExtraBold"/>
                  <a:ea typeface="+mn-ea"/>
                  <a:cs typeface="+mn-cs"/>
                </a:rPr>
                <a:t>Consistently and safely</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white"/>
                  </a:solidFill>
                  <a:effectLst/>
                  <a:uLnTx/>
                  <a:uFillTx/>
                  <a:latin typeface="Nunito Sans ExtraBold"/>
                  <a:ea typeface="+mn-ea"/>
                  <a:cs typeface="+mn-cs"/>
                </a:rPr>
                <a:t>deliver a great </a:t>
              </a:r>
              <a:r>
                <a:rPr kumimoji="0" lang="en-US" sz="2800" b="0" i="0" u="none" strike="noStrike" kern="1200" cap="none" spc="0" normalizeH="0" baseline="0" noProof="0" dirty="0" err="1">
                  <a:ln>
                    <a:noFill/>
                  </a:ln>
                  <a:solidFill>
                    <a:prstClr val="white"/>
                  </a:solidFill>
                  <a:effectLst/>
                  <a:uLnTx/>
                  <a:uFillTx/>
                  <a:latin typeface="Nunito Sans ExtraBold"/>
                  <a:ea typeface="+mn-ea"/>
                  <a:cs typeface="+mn-cs"/>
                </a:rPr>
                <a:t>programme</a:t>
              </a:r>
              <a:endParaRPr kumimoji="0" lang="en-US" sz="2800" b="0" i="0" u="none" strike="noStrike" kern="1200" cap="none" spc="0" normalizeH="0" baseline="0" noProof="0" dirty="0">
                <a:ln>
                  <a:noFill/>
                </a:ln>
                <a:solidFill>
                  <a:prstClr val="white"/>
                </a:solidFill>
                <a:effectLst/>
                <a:uLnTx/>
                <a:uFillTx/>
                <a:latin typeface="Nunito Sans ExtraBold"/>
                <a:ea typeface="+mn-ea"/>
                <a:cs typeface="+mn-cs"/>
              </a:endParaRPr>
            </a:p>
          </p:txBody>
        </p:sp>
        <p:sp>
          <p:nvSpPr>
            <p:cNvPr id="24" name="Content Placeholder 5">
              <a:extLst>
                <a:ext uri="{FF2B5EF4-FFF2-40B4-BE49-F238E27FC236}">
                  <a16:creationId xmlns:a16="http://schemas.microsoft.com/office/drawing/2014/main" id="{BFCF7E74-FB0A-4D37-A07D-68BD63E5D8F1}"/>
                </a:ext>
              </a:extLst>
            </p:cNvPr>
            <p:cNvSpPr txBox="1">
              <a:spLocks/>
            </p:cNvSpPr>
            <p:nvPr/>
          </p:nvSpPr>
          <p:spPr>
            <a:xfrm>
              <a:off x="9475994" y="1973808"/>
              <a:ext cx="2594184" cy="1101648"/>
            </a:xfrm>
            <a:prstGeom prst="rect">
              <a:avLst/>
            </a:prstGeom>
          </p:spPr>
          <p:txBody>
            <a:bodyPr vert="horz" lIns="91440" tIns="45720" rIns="91440" bIns="45720" rtlCol="0">
              <a:normAutofit lnSpcReduction="10000"/>
            </a:bodyPr>
            <a:lstStyle>
              <a:defPPr>
                <a:defRPr lang="en-US"/>
              </a:defPPr>
              <a:lvl1pPr indent="0" algn="ctr">
                <a:lnSpc>
                  <a:spcPct val="90000"/>
                </a:lnSpc>
                <a:spcBef>
                  <a:spcPts val="1000"/>
                </a:spcBef>
                <a:buFont typeface="Arial" panose="020B0604020202020204" pitchFamily="34" charset="0"/>
                <a:buNone/>
                <a:defRPr sz="2600">
                  <a:solidFill>
                    <a:schemeClr val="bg1"/>
                  </a:solidFill>
                  <a:latin typeface="Nunito Sans ExtraBold" panose="00000900000000000000" pitchFamily="2"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600" b="0" i="0" u="none" strike="noStrike" kern="1200" cap="none" spc="0" normalizeH="0" baseline="0" noProof="0">
                  <a:ln>
                    <a:noFill/>
                  </a:ln>
                  <a:solidFill>
                    <a:prstClr val="white"/>
                  </a:solidFill>
                  <a:effectLst/>
                  <a:uLnTx/>
                  <a:uFillTx/>
                  <a:latin typeface="Nunito Sans ExtraBold" panose="00000900000000000000" pitchFamily="2" charset="0"/>
                  <a:ea typeface="+mn-ea"/>
                  <a:cs typeface="+mn-cs"/>
                </a:rPr>
                <a:t>More young people gaining skills for life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600" b="0" i="0" u="none" strike="noStrike" kern="1200" cap="none" spc="0" normalizeH="0" baseline="0" noProof="0">
                <a:ln>
                  <a:noFill/>
                </a:ln>
                <a:solidFill>
                  <a:prstClr val="white"/>
                </a:solidFill>
                <a:effectLst/>
                <a:uLnTx/>
                <a:uFillTx/>
                <a:latin typeface="Nunito Sans ExtraBold" panose="00000900000000000000" pitchFamily="2"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600" b="0" i="0" u="none" strike="noStrike" kern="1200" cap="none" spc="0" normalizeH="0" baseline="0" noProof="0">
                <a:ln>
                  <a:noFill/>
                </a:ln>
                <a:solidFill>
                  <a:prstClr val="white"/>
                </a:solidFill>
                <a:effectLst/>
                <a:uLnTx/>
                <a:uFillTx/>
                <a:latin typeface="Nunito Sans ExtraBold" panose="00000900000000000000" pitchFamily="2" charset="0"/>
                <a:ea typeface="+mn-ea"/>
                <a:cs typeface="+mn-cs"/>
              </a:endParaRPr>
            </a:p>
          </p:txBody>
        </p:sp>
      </p:grpSp>
    </p:spTree>
    <p:extLst>
      <p:ext uri="{BB962C8B-B14F-4D97-AF65-F5344CB8AC3E}">
        <p14:creationId xmlns:p14="http://schemas.microsoft.com/office/powerpoint/2010/main" val="21002552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579559" y="1622200"/>
            <a:ext cx="5282556" cy="4315957"/>
          </a:xfrm>
        </p:spPr>
        <p:txBody>
          <a:bodyPr/>
          <a:lstStyle/>
          <a:p>
            <a:pPr marL="353700" indent="-342900">
              <a:lnSpc>
                <a:spcPct val="100000"/>
              </a:lnSpc>
              <a:buFont typeface="Arial" panose="020B0604020202020204" pitchFamily="34" charset="0"/>
              <a:buChar char="•"/>
            </a:pPr>
            <a:r>
              <a:rPr lang="en-GB" sz="2000" dirty="0"/>
              <a:t>To provide more young people, and the ones we already have, with skills for life, we need more volunteers </a:t>
            </a:r>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r>
              <a:rPr lang="en-GB" sz="2000" dirty="0"/>
              <a:t>Every volunteer deserves to feel valued during their time with Scouts</a:t>
            </a:r>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r>
              <a:rPr lang="en-GB" sz="2000" dirty="0"/>
              <a:t>The world is changing, and volunteers want more flexibility in the time they give</a:t>
            </a:r>
          </a:p>
          <a:p>
            <a:pPr marL="353700" indent="-342900">
              <a:lnSpc>
                <a:spcPct val="100000"/>
              </a:lnSpc>
              <a:buFont typeface="Arial" panose="020B0604020202020204" pitchFamily="34" charset="0"/>
              <a:buChar char="•"/>
            </a:pPr>
            <a:endParaRPr lang="en-GB" sz="2000" dirty="0"/>
          </a:p>
          <a:p>
            <a:pPr>
              <a:lnSpc>
                <a:spcPct val="100000"/>
              </a:lnSpc>
            </a:pPr>
            <a:r>
              <a:rPr lang="en-GB" sz="2000" b="1" dirty="0"/>
              <a:t>Ultimately…..</a:t>
            </a:r>
          </a:p>
          <a:p>
            <a:pPr marL="353700" indent="-342900">
              <a:lnSpc>
                <a:spcPct val="100000"/>
              </a:lnSpc>
              <a:buFont typeface="Arial" panose="020B0604020202020204" pitchFamily="34" charset="0"/>
              <a:buChar char="•"/>
            </a:pPr>
            <a:endParaRPr lang="en-GB" dirty="0"/>
          </a:p>
        </p:txBody>
      </p:sp>
      <p:sp>
        <p:nvSpPr>
          <p:cNvPr id="5" name="TextBox 4">
            <a:extLst>
              <a:ext uri="{FF2B5EF4-FFF2-40B4-BE49-F238E27FC236}">
                <a16:creationId xmlns:a16="http://schemas.microsoft.com/office/drawing/2014/main" id="{F0B1A19D-2845-583F-A022-382706C97303}"/>
              </a:ext>
            </a:extLst>
          </p:cNvPr>
          <p:cNvSpPr txBox="1"/>
          <p:nvPr/>
        </p:nvSpPr>
        <p:spPr>
          <a:xfrm>
            <a:off x="345674" y="982069"/>
            <a:ext cx="4962131" cy="400110"/>
          </a:xfrm>
          <a:prstGeom prst="rect">
            <a:avLst/>
          </a:prstGeom>
          <a:noFill/>
        </p:spPr>
        <p:txBody>
          <a:bodyPr wrap="square">
            <a:spAutoFit/>
          </a:bodyPr>
          <a:lstStyle/>
          <a:p>
            <a:pPr marL="64770" marR="0" lvl="0" indent="0" algn="l" defTabSz="685800" rtl="0" eaLnBrk="1" fontAlgn="auto" latinLnBrk="0" hangingPunct="1">
              <a:lnSpc>
                <a:spcPct val="100000"/>
              </a:lnSpc>
              <a:spcBef>
                <a:spcPts val="2145"/>
              </a:spcBef>
              <a:spcAft>
                <a:spcPts val="0"/>
              </a:spcAft>
              <a:buClrTx/>
              <a:buSzTx/>
              <a:buFontTx/>
              <a:buNone/>
              <a:tabLst/>
              <a:defRPr/>
            </a:pPr>
            <a:r>
              <a:rPr kumimoji="0" lang="en-GB" sz="2000" b="0" i="0" u="none" strike="noStrike" kern="1200" cap="none" spc="0" normalizeH="0" baseline="0" noProof="0">
                <a:ln>
                  <a:noFill/>
                </a:ln>
                <a:solidFill>
                  <a:srgbClr val="7413DC"/>
                </a:solidFill>
                <a:effectLst/>
                <a:uLnTx/>
                <a:uFillTx/>
                <a:latin typeface="Nunito Sans Black" panose="00000A00000000000000" pitchFamily="2" charset="0"/>
                <a:ea typeface="+mn-ea"/>
                <a:cs typeface="Nunito Sans Black"/>
              </a:rPr>
              <a:t>Why we’re transforming volunteering</a:t>
            </a:r>
          </a:p>
        </p:txBody>
      </p:sp>
      <p:pic>
        <p:nvPicPr>
          <p:cNvPr id="11" name="Picture 10" descr="A picture containing person, indoor&#10;&#10;Description automatically generated">
            <a:extLst>
              <a:ext uri="{FF2B5EF4-FFF2-40B4-BE49-F238E27FC236}">
                <a16:creationId xmlns:a16="http://schemas.microsoft.com/office/drawing/2014/main" id="{61A672F3-4894-2FDF-3CAF-5B57DD78F3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833506"/>
            <a:ext cx="5840600" cy="3893344"/>
          </a:xfrm>
          <a:prstGeom prst="rect">
            <a:avLst/>
          </a:prstGeom>
        </p:spPr>
      </p:pic>
      <p:sp>
        <p:nvSpPr>
          <p:cNvPr id="6" name="Title 5">
            <a:extLst>
              <a:ext uri="{FF2B5EF4-FFF2-40B4-BE49-F238E27FC236}">
                <a16:creationId xmlns:a16="http://schemas.microsoft.com/office/drawing/2014/main" id="{9B91E299-10F1-09A0-1DA1-C82C0CCE8378}"/>
              </a:ext>
            </a:extLst>
          </p:cNvPr>
          <p:cNvSpPr>
            <a:spLocks noGrp="1"/>
          </p:cNvSpPr>
          <p:nvPr>
            <p:ph type="ctrTitle"/>
          </p:nvPr>
        </p:nvSpPr>
        <p:spPr/>
        <p:txBody>
          <a:bodyPr/>
          <a:lstStyle/>
          <a:p>
            <a:r>
              <a:rPr lang="en-GB" dirty="0"/>
              <a:t>Transitioning to Trustee Boards</a:t>
            </a:r>
          </a:p>
        </p:txBody>
      </p:sp>
      <p:sp>
        <p:nvSpPr>
          <p:cNvPr id="3" name="Subtitle 2">
            <a:extLst>
              <a:ext uri="{FF2B5EF4-FFF2-40B4-BE49-F238E27FC236}">
                <a16:creationId xmlns:a16="http://schemas.microsoft.com/office/drawing/2014/main" id="{E5803CD8-57A4-10FF-8EBF-6A5DBDE74C7E}"/>
              </a:ext>
            </a:extLst>
          </p:cNvPr>
          <p:cNvSpPr>
            <a:spLocks noGrp="1"/>
          </p:cNvSpPr>
          <p:nvPr>
            <p:ph type="subTitle" idx="4"/>
          </p:nvPr>
        </p:nvSpPr>
        <p:spPr/>
        <p:txBody>
          <a:bodyPr/>
          <a:lstStyle/>
          <a:p>
            <a:r>
              <a:rPr lang="en-GB" dirty="0"/>
              <a:t>Introduction</a:t>
            </a:r>
          </a:p>
        </p:txBody>
      </p:sp>
    </p:spTree>
    <p:extLst>
      <p:ext uri="{BB962C8B-B14F-4D97-AF65-F5344CB8AC3E}">
        <p14:creationId xmlns:p14="http://schemas.microsoft.com/office/powerpoint/2010/main" val="4140670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dirty="0"/>
              <a:t>Transitioning to Trustee Boards</a:t>
            </a:r>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623248" y="1411707"/>
            <a:ext cx="10945504" cy="3382696"/>
          </a:xfrm>
        </p:spPr>
        <p:txBody>
          <a:bodyPr/>
          <a:lstStyle/>
          <a:p>
            <a:pPr algn="ctr">
              <a:lnSpc>
                <a:spcPct val="100000"/>
              </a:lnSpc>
            </a:pPr>
            <a:r>
              <a:rPr lang="en-GB" sz="4400">
                <a:solidFill>
                  <a:srgbClr val="7414DC"/>
                </a:solidFill>
                <a:latin typeface="Nunito Sans Black" panose="00000A00000000000000" pitchFamily="2" charset="0"/>
              </a:rPr>
              <a:t>We want to make volunteering with Scouts easier and more fun…</a:t>
            </a:r>
          </a:p>
          <a:p>
            <a:pPr algn="ctr">
              <a:lnSpc>
                <a:spcPct val="100000"/>
              </a:lnSpc>
            </a:pPr>
            <a:endParaRPr lang="en-GB" sz="4400">
              <a:solidFill>
                <a:srgbClr val="7414DC"/>
              </a:solidFill>
              <a:latin typeface="Nunito Sans Black" panose="00000A00000000000000" pitchFamily="2" charset="0"/>
            </a:endParaRPr>
          </a:p>
          <a:p>
            <a:pPr algn="ctr">
              <a:lnSpc>
                <a:spcPct val="100000"/>
              </a:lnSpc>
            </a:pPr>
            <a:r>
              <a:rPr lang="en-GB" sz="4400">
                <a:solidFill>
                  <a:srgbClr val="7414DC"/>
                </a:solidFill>
                <a:latin typeface="Nunito Sans Black" panose="00000A00000000000000" pitchFamily="2" charset="0"/>
              </a:rPr>
              <a:t>…so that we can attract more volunteers and our current volunteers want to stay</a:t>
            </a:r>
            <a:endParaRPr lang="en-GB" sz="1400">
              <a:solidFill>
                <a:srgbClr val="7414DC"/>
              </a:solidFill>
            </a:endParaRPr>
          </a:p>
        </p:txBody>
      </p:sp>
      <p:pic>
        <p:nvPicPr>
          <p:cNvPr id="5" name="Google Shape;133;p23">
            <a:extLst>
              <a:ext uri="{FF2B5EF4-FFF2-40B4-BE49-F238E27FC236}">
                <a16:creationId xmlns:a16="http://schemas.microsoft.com/office/drawing/2014/main" id="{85CC7368-8D3E-51BB-3C2D-58DB4B8B81FA}"/>
              </a:ext>
            </a:extLst>
          </p:cNvPr>
          <p:cNvPicPr preferRelativeResize="0"/>
          <p:nvPr/>
        </p:nvPicPr>
        <p:blipFill rotWithShape="1">
          <a:blip r:embed="rId3">
            <a:clrChange>
              <a:clrFrom>
                <a:srgbClr val="E2F1EB"/>
              </a:clrFrom>
              <a:clrTo>
                <a:srgbClr val="E2F1EB">
                  <a:alpha val="0"/>
                </a:srgbClr>
              </a:clrTo>
            </a:clrChange>
            <a:alphaModFix/>
          </a:blip>
          <a:srcRect t="288" b="288"/>
          <a:stretch/>
        </p:blipFill>
        <p:spPr>
          <a:xfrm>
            <a:off x="5374102" y="5535293"/>
            <a:ext cx="2193363" cy="1850231"/>
          </a:xfrm>
          <a:prstGeom prst="rect">
            <a:avLst/>
          </a:prstGeom>
          <a:noFill/>
          <a:ln>
            <a:noFill/>
          </a:ln>
        </p:spPr>
      </p:pic>
      <p:pic>
        <p:nvPicPr>
          <p:cNvPr id="6" name="Picture 6">
            <a:extLst>
              <a:ext uri="{FF2B5EF4-FFF2-40B4-BE49-F238E27FC236}">
                <a16:creationId xmlns:a16="http://schemas.microsoft.com/office/drawing/2014/main" id="{C4AAB54B-8843-961D-5AD6-A5018A1A4C53}"/>
              </a:ext>
            </a:extLst>
          </p:cNvPr>
          <p:cNvPicPr>
            <a:picLocks noChangeAspect="1" noChangeArrowheads="1"/>
          </p:cNvPicPr>
          <p:nvPr/>
        </p:nvPicPr>
        <p:blipFill>
          <a:blip r:embed="rId4">
            <a:clrChange>
              <a:clrFrom>
                <a:srgbClr val="FBD6D2"/>
              </a:clrFrom>
              <a:clrTo>
                <a:srgbClr val="FBD6D2">
                  <a:alpha val="0"/>
                </a:srgbClr>
              </a:clrTo>
            </a:clrChange>
            <a:extLst>
              <a:ext uri="{28A0092B-C50C-407E-A947-70E740481C1C}">
                <a14:useLocalDpi xmlns:a14="http://schemas.microsoft.com/office/drawing/2010/main" val="0"/>
              </a:ext>
            </a:extLst>
          </a:blip>
          <a:srcRect/>
          <a:stretch>
            <a:fillRect/>
          </a:stretch>
        </p:blipFill>
        <p:spPr bwMode="auto">
          <a:xfrm>
            <a:off x="349333" y="5502402"/>
            <a:ext cx="189878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BC9F5758-861D-47D5-D904-E7DC52C0A71A}"/>
              </a:ext>
            </a:extLst>
          </p:cNvPr>
          <p:cNvPicPr>
            <a:picLocks noChangeAspect="1" noChangeArrowheads="1"/>
          </p:cNvPicPr>
          <p:nvPr/>
        </p:nvPicPr>
        <p:blipFill>
          <a:blip r:embed="rId5">
            <a:clrChange>
              <a:clrFrom>
                <a:srgbClr val="BCE2F1"/>
              </a:clrFrom>
              <a:clrTo>
                <a:srgbClr val="BCE2F1">
                  <a:alpha val="0"/>
                </a:srgbClr>
              </a:clrTo>
            </a:clrChange>
            <a:extLst>
              <a:ext uri="{28A0092B-C50C-407E-A947-70E740481C1C}">
                <a14:useLocalDpi xmlns:a14="http://schemas.microsoft.com/office/drawing/2010/main" val="0"/>
              </a:ext>
            </a:extLst>
          </a:blip>
          <a:srcRect/>
          <a:stretch>
            <a:fillRect/>
          </a:stretch>
        </p:blipFill>
        <p:spPr bwMode="auto">
          <a:xfrm>
            <a:off x="9960550" y="5476923"/>
            <a:ext cx="1919512" cy="19065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a:extLst>
              <a:ext uri="{FF2B5EF4-FFF2-40B4-BE49-F238E27FC236}">
                <a16:creationId xmlns:a16="http://schemas.microsoft.com/office/drawing/2014/main" id="{EEC46A3E-DA80-DC91-BA12-670FB41BA970}"/>
              </a:ext>
            </a:extLst>
          </p:cNvPr>
          <p:cNvPicPr>
            <a:picLocks noChangeAspect="1" noChangeArrowheads="1"/>
          </p:cNvPicPr>
          <p:nvPr/>
        </p:nvPicPr>
        <p:blipFill rotWithShape="1">
          <a:blip r:embed="rId6" cstate="print">
            <a:clrChange>
              <a:clrFrom>
                <a:srgbClr val="FFE8BF"/>
              </a:clrFrom>
              <a:clrTo>
                <a:srgbClr val="FFE8BF">
                  <a:alpha val="0"/>
                </a:srgbClr>
              </a:clrTo>
            </a:clrChange>
            <a:extLst>
              <a:ext uri="{28A0092B-C50C-407E-A947-70E740481C1C}">
                <a14:useLocalDpi xmlns:a14="http://schemas.microsoft.com/office/drawing/2010/main" val="0"/>
              </a:ext>
            </a:extLst>
          </a:blip>
          <a:srcRect l="20814" r="20740"/>
          <a:stretch/>
        </p:blipFill>
        <p:spPr bwMode="auto">
          <a:xfrm>
            <a:off x="1929532" y="5596587"/>
            <a:ext cx="1058542" cy="179890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6E685757-D5E1-3B19-4692-396D5240D083}"/>
              </a:ext>
            </a:extLst>
          </p:cNvPr>
          <p:cNvPicPr>
            <a:picLocks noChangeAspect="1" noChangeArrowheads="1"/>
          </p:cNvPicPr>
          <p:nvPr/>
        </p:nvPicPr>
        <p:blipFill rotWithShape="1">
          <a:blip r:embed="rId7">
            <a:clrChange>
              <a:clrFrom>
                <a:srgbClr val="E2F1EB"/>
              </a:clrFrom>
              <a:clrTo>
                <a:srgbClr val="E2F1EB">
                  <a:alpha val="0"/>
                </a:srgbClr>
              </a:clrTo>
            </a:clrChange>
            <a:extLst>
              <a:ext uri="{28A0092B-C50C-407E-A947-70E740481C1C}">
                <a14:useLocalDpi xmlns:a14="http://schemas.microsoft.com/office/drawing/2010/main" val="0"/>
              </a:ext>
            </a:extLst>
          </a:blip>
          <a:srcRect r="1907"/>
          <a:stretch/>
        </p:blipFill>
        <p:spPr bwMode="auto">
          <a:xfrm>
            <a:off x="8347745" y="4979330"/>
            <a:ext cx="2386221" cy="24161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a:extLst>
              <a:ext uri="{FF2B5EF4-FFF2-40B4-BE49-F238E27FC236}">
                <a16:creationId xmlns:a16="http://schemas.microsoft.com/office/drawing/2014/main" id="{7AF1D5FC-D786-478C-90FF-54707CB8502A}"/>
              </a:ext>
            </a:extLst>
          </p:cNvPr>
          <p:cNvPicPr>
            <a:picLocks noChangeAspect="1" noChangeArrowheads="1"/>
          </p:cNvPicPr>
          <p:nvPr/>
        </p:nvPicPr>
        <p:blipFill rotWithShape="1">
          <a:blip r:embed="rId8">
            <a:clrChange>
              <a:clrFrom>
                <a:srgbClr val="FBD6D2"/>
              </a:clrFrom>
              <a:clrTo>
                <a:srgbClr val="FBD6D2">
                  <a:alpha val="0"/>
                </a:srgbClr>
              </a:clrTo>
            </a:clrChange>
            <a:extLst>
              <a:ext uri="{28A0092B-C50C-407E-A947-70E740481C1C}">
                <a14:useLocalDpi xmlns:a14="http://schemas.microsoft.com/office/drawing/2010/main" val="0"/>
              </a:ext>
            </a:extLst>
          </a:blip>
          <a:srcRect t="4317"/>
          <a:stretch/>
        </p:blipFill>
        <p:spPr bwMode="auto">
          <a:xfrm>
            <a:off x="2668287" y="5509544"/>
            <a:ext cx="1984462" cy="18859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206E400C-3A25-83AD-ECA3-261D2F4E52DA}"/>
              </a:ext>
            </a:extLst>
          </p:cNvPr>
          <p:cNvPicPr>
            <a:picLocks noChangeAspect="1" noChangeArrowheads="1"/>
          </p:cNvPicPr>
          <p:nvPr/>
        </p:nvPicPr>
        <p:blipFill>
          <a:blip r:embed="rId9">
            <a:clrChange>
              <a:clrFrom>
                <a:srgbClr val="BCE2F1"/>
              </a:clrFrom>
              <a:clrTo>
                <a:srgbClr val="BCE2F1">
                  <a:alpha val="0"/>
                </a:srgbClr>
              </a:clrTo>
            </a:clrChange>
            <a:extLst>
              <a:ext uri="{28A0092B-C50C-407E-A947-70E740481C1C}">
                <a14:useLocalDpi xmlns:a14="http://schemas.microsoft.com/office/drawing/2010/main" val="0"/>
              </a:ext>
            </a:extLst>
          </a:blip>
          <a:srcRect/>
          <a:stretch>
            <a:fillRect/>
          </a:stretch>
        </p:blipFill>
        <p:spPr bwMode="auto">
          <a:xfrm>
            <a:off x="4129116" y="5204923"/>
            <a:ext cx="2193363" cy="21785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D817778A-B587-6D3B-434F-662545F174B2}"/>
              </a:ext>
            </a:extLst>
          </p:cNvPr>
          <p:cNvPicPr>
            <a:picLocks noChangeAspect="1" noChangeArrowheads="1"/>
          </p:cNvPicPr>
          <p:nvPr/>
        </p:nvPicPr>
        <p:blipFill rotWithShape="1">
          <a:blip r:embed="rId10">
            <a:clrChange>
              <a:clrFrom>
                <a:srgbClr val="FFE8BF"/>
              </a:clrFrom>
              <a:clrTo>
                <a:srgbClr val="FFE8BF">
                  <a:alpha val="0"/>
                </a:srgbClr>
              </a:clrTo>
            </a:clrChange>
            <a:extLst>
              <a:ext uri="{28A0092B-C50C-407E-A947-70E740481C1C}">
                <a14:useLocalDpi xmlns:a14="http://schemas.microsoft.com/office/drawing/2010/main" val="0"/>
              </a:ext>
            </a:extLst>
          </a:blip>
          <a:srcRect l="2483" r="1"/>
          <a:stretch/>
        </p:blipFill>
        <p:spPr bwMode="auto">
          <a:xfrm>
            <a:off x="6911009" y="5224097"/>
            <a:ext cx="2138889" cy="2178543"/>
          </a:xfrm>
          <a:prstGeom prst="rect">
            <a:avLst/>
          </a:prstGeom>
          <a:noFill/>
          <a:extLst>
            <a:ext uri="{909E8E84-426E-40DD-AFC4-6F175D3DCCD1}">
              <a14:hiddenFill xmlns:a14="http://schemas.microsoft.com/office/drawing/2010/main">
                <a:solidFill>
                  <a:srgbClr val="FFFFFF"/>
                </a:solidFill>
              </a14:hiddenFill>
            </a:ext>
          </a:extLst>
        </p:spPr>
      </p:pic>
      <p:sp>
        <p:nvSpPr>
          <p:cNvPr id="14" name="Subtitle 13">
            <a:extLst>
              <a:ext uri="{FF2B5EF4-FFF2-40B4-BE49-F238E27FC236}">
                <a16:creationId xmlns:a16="http://schemas.microsoft.com/office/drawing/2014/main" id="{D943B8C9-9954-1E79-AD2A-09D31574733D}"/>
              </a:ext>
            </a:extLst>
          </p:cNvPr>
          <p:cNvSpPr>
            <a:spLocks noGrp="1"/>
          </p:cNvSpPr>
          <p:nvPr>
            <p:ph type="subTitle" idx="4"/>
          </p:nvPr>
        </p:nvSpPr>
        <p:spPr/>
        <p:txBody>
          <a:bodyPr/>
          <a:lstStyle/>
          <a:p>
            <a:r>
              <a:rPr lang="en-GB" dirty="0"/>
              <a:t>Introduction</a:t>
            </a:r>
          </a:p>
        </p:txBody>
      </p:sp>
    </p:spTree>
    <p:extLst>
      <p:ext uri="{BB962C8B-B14F-4D97-AF65-F5344CB8AC3E}">
        <p14:creationId xmlns:p14="http://schemas.microsoft.com/office/powerpoint/2010/main" val="18542123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17D05D7-63EA-BBC4-95CD-1B9BA3580454}"/>
              </a:ext>
            </a:extLst>
          </p:cNvPr>
          <p:cNvSpPr/>
          <p:nvPr/>
        </p:nvSpPr>
        <p:spPr>
          <a:xfrm>
            <a:off x="987286" y="2097152"/>
            <a:ext cx="2880000" cy="1800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3500" b="1" dirty="0">
                <a:solidFill>
                  <a:srgbClr val="FFFFFF"/>
                </a:solidFill>
                <a:latin typeface="Nunito Sans"/>
              </a:rPr>
              <a:t>Welcoming</a:t>
            </a:r>
            <a:endParaRPr kumimoji="0" lang="en-GB" sz="3500" b="1" i="0" u="none" strike="noStrike" kern="1200" cap="none" spc="0" normalizeH="0" baseline="0" noProof="0" dirty="0">
              <a:ln>
                <a:noFill/>
              </a:ln>
              <a:solidFill>
                <a:srgbClr val="FFFFFF"/>
              </a:solidFill>
              <a:effectLst/>
              <a:uLnTx/>
              <a:uFillTx/>
              <a:latin typeface="Nunito Sans"/>
              <a:ea typeface="+mn-ea"/>
              <a:cs typeface="+mn-cs"/>
            </a:endParaRPr>
          </a:p>
        </p:txBody>
      </p:sp>
      <p:sp>
        <p:nvSpPr>
          <p:cNvPr id="7" name="Rectangle: Rounded Corners 6">
            <a:extLst>
              <a:ext uri="{FF2B5EF4-FFF2-40B4-BE49-F238E27FC236}">
                <a16:creationId xmlns:a16="http://schemas.microsoft.com/office/drawing/2014/main" id="{E8029CBF-060E-A668-6D45-01F4F4D9B402}"/>
              </a:ext>
            </a:extLst>
          </p:cNvPr>
          <p:cNvSpPr/>
          <p:nvPr/>
        </p:nvSpPr>
        <p:spPr>
          <a:xfrm>
            <a:off x="987286" y="4323518"/>
            <a:ext cx="2880000" cy="1800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3500" b="1" dirty="0">
                <a:solidFill>
                  <a:srgbClr val="FFFFFF"/>
                </a:solidFill>
                <a:latin typeface="Nunito Sans"/>
              </a:rPr>
              <a:t>Inclusive</a:t>
            </a:r>
            <a:endParaRPr kumimoji="0" lang="en-GB" sz="3500" b="1" i="0" u="none" strike="noStrike" kern="1200" cap="none" spc="0" normalizeH="0" baseline="0" noProof="0" dirty="0">
              <a:ln>
                <a:noFill/>
              </a:ln>
              <a:solidFill>
                <a:srgbClr val="FFFFFF"/>
              </a:solidFill>
              <a:effectLst/>
              <a:uLnTx/>
              <a:uFillTx/>
              <a:latin typeface="Nunito Sans"/>
              <a:ea typeface="+mn-ea"/>
              <a:cs typeface="+mn-cs"/>
            </a:endParaRPr>
          </a:p>
        </p:txBody>
      </p:sp>
      <p:sp>
        <p:nvSpPr>
          <p:cNvPr id="8" name="Rectangle: Rounded Corners 7">
            <a:extLst>
              <a:ext uri="{FF2B5EF4-FFF2-40B4-BE49-F238E27FC236}">
                <a16:creationId xmlns:a16="http://schemas.microsoft.com/office/drawing/2014/main" id="{5BC47016-9EDA-AE2C-5510-0B7BF5CFB864}"/>
              </a:ext>
            </a:extLst>
          </p:cNvPr>
          <p:cNvSpPr/>
          <p:nvPr/>
        </p:nvSpPr>
        <p:spPr>
          <a:xfrm>
            <a:off x="4757529" y="2097152"/>
            <a:ext cx="2880000" cy="1800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3500" b="1" i="0" u="none" strike="noStrike" kern="1200" cap="none" spc="0" normalizeH="0" baseline="0" noProof="0">
                <a:ln>
                  <a:noFill/>
                </a:ln>
                <a:solidFill>
                  <a:srgbClr val="FFFFFF"/>
                </a:solidFill>
                <a:effectLst/>
                <a:uLnTx/>
                <a:uFillTx/>
                <a:latin typeface="Nunito Sans"/>
                <a:ea typeface="+mn-ea"/>
                <a:cs typeface="+mn-cs"/>
              </a:rPr>
              <a:t>Supportive</a:t>
            </a:r>
          </a:p>
        </p:txBody>
      </p:sp>
      <p:sp>
        <p:nvSpPr>
          <p:cNvPr id="9" name="Rectangle: Rounded Corners 8">
            <a:extLst>
              <a:ext uri="{FF2B5EF4-FFF2-40B4-BE49-F238E27FC236}">
                <a16:creationId xmlns:a16="http://schemas.microsoft.com/office/drawing/2014/main" id="{473F505D-0DDB-3B5E-3AC2-C3AE37616AC5}"/>
              </a:ext>
            </a:extLst>
          </p:cNvPr>
          <p:cNvSpPr/>
          <p:nvPr/>
        </p:nvSpPr>
        <p:spPr>
          <a:xfrm>
            <a:off x="4757528" y="4323517"/>
            <a:ext cx="2880000" cy="1800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3500" b="1" i="0" u="none" strike="noStrike" kern="1200" cap="none" spc="0" normalizeH="0" baseline="0" noProof="0">
                <a:ln>
                  <a:noFill/>
                </a:ln>
                <a:solidFill>
                  <a:srgbClr val="FFFFFF"/>
                </a:solidFill>
                <a:effectLst/>
                <a:uLnTx/>
                <a:uFillTx/>
                <a:latin typeface="Nunito Sans"/>
                <a:ea typeface="+mn-ea"/>
                <a:cs typeface="+mn-cs"/>
              </a:rPr>
              <a:t>Learning, not training</a:t>
            </a:r>
          </a:p>
        </p:txBody>
      </p:sp>
      <p:sp>
        <p:nvSpPr>
          <p:cNvPr id="10" name="Rectangle: Rounded Corners 9">
            <a:extLst>
              <a:ext uri="{FF2B5EF4-FFF2-40B4-BE49-F238E27FC236}">
                <a16:creationId xmlns:a16="http://schemas.microsoft.com/office/drawing/2014/main" id="{0DD5110C-A7B0-A714-9031-963C97E5FAD1}"/>
              </a:ext>
            </a:extLst>
          </p:cNvPr>
          <p:cNvSpPr/>
          <p:nvPr/>
        </p:nvSpPr>
        <p:spPr>
          <a:xfrm>
            <a:off x="8527772" y="2097152"/>
            <a:ext cx="2880000" cy="1800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3500" b="1" i="0" u="none" strike="noStrike" kern="1200" cap="none" spc="0" normalizeH="0" baseline="0" noProof="0">
                <a:ln>
                  <a:noFill/>
                </a:ln>
                <a:solidFill>
                  <a:srgbClr val="FFFFFF"/>
                </a:solidFill>
                <a:effectLst/>
                <a:uLnTx/>
                <a:uFillTx/>
                <a:latin typeface="Nunito Sans"/>
                <a:ea typeface="+mn-ea"/>
                <a:cs typeface="+mn-cs"/>
              </a:rPr>
              <a:t>Digitally Enabled</a:t>
            </a:r>
          </a:p>
        </p:txBody>
      </p:sp>
      <p:sp>
        <p:nvSpPr>
          <p:cNvPr id="11" name="Rectangle: Rounded Corners 10">
            <a:extLst>
              <a:ext uri="{FF2B5EF4-FFF2-40B4-BE49-F238E27FC236}">
                <a16:creationId xmlns:a16="http://schemas.microsoft.com/office/drawing/2014/main" id="{5DA7349B-3EA4-39C7-CC50-B6980FA7147C}"/>
              </a:ext>
            </a:extLst>
          </p:cNvPr>
          <p:cNvSpPr/>
          <p:nvPr/>
        </p:nvSpPr>
        <p:spPr>
          <a:xfrm>
            <a:off x="8527771" y="4323517"/>
            <a:ext cx="2880000" cy="1800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3500" b="1" i="0" u="none" strike="noStrike" kern="1200" cap="none" spc="0" normalizeH="0" baseline="0" noProof="0" dirty="0">
                <a:ln>
                  <a:noFill/>
                </a:ln>
                <a:solidFill>
                  <a:srgbClr val="FFFFFF"/>
                </a:solidFill>
                <a:effectLst/>
                <a:uLnTx/>
                <a:uFillTx/>
                <a:latin typeface="Nunito Sans"/>
                <a:ea typeface="+mn-ea"/>
                <a:cs typeface="+mn-cs"/>
              </a:rPr>
              <a:t>Clearer Roles</a:t>
            </a:r>
          </a:p>
        </p:txBody>
      </p:sp>
      <p:sp>
        <p:nvSpPr>
          <p:cNvPr id="13" name="TextBox 12">
            <a:extLst>
              <a:ext uri="{FF2B5EF4-FFF2-40B4-BE49-F238E27FC236}">
                <a16:creationId xmlns:a16="http://schemas.microsoft.com/office/drawing/2014/main" id="{88B114C7-E559-E36C-D7F4-AB9D7BE22167}"/>
              </a:ext>
            </a:extLst>
          </p:cNvPr>
          <p:cNvSpPr txBox="1"/>
          <p:nvPr/>
        </p:nvSpPr>
        <p:spPr>
          <a:xfrm>
            <a:off x="345675" y="1054117"/>
            <a:ext cx="8166286" cy="523220"/>
          </a:xfrm>
          <a:prstGeom prst="rect">
            <a:avLst/>
          </a:prstGeom>
          <a:noFill/>
        </p:spPr>
        <p:txBody>
          <a:bodyPr wrap="square">
            <a:spAutoFit/>
          </a:bodyPr>
          <a:lstStyle/>
          <a:p>
            <a:pPr marL="64770" marR="0" lvl="0" indent="0" algn="l" defTabSz="685800" rtl="0" eaLnBrk="1" fontAlgn="auto" latinLnBrk="0" hangingPunct="1">
              <a:lnSpc>
                <a:spcPct val="100000"/>
              </a:lnSpc>
              <a:spcBef>
                <a:spcPts val="2145"/>
              </a:spcBef>
              <a:spcAft>
                <a:spcPts val="0"/>
              </a:spcAft>
              <a:buClrTx/>
              <a:buSzTx/>
              <a:buFontTx/>
              <a:buNone/>
              <a:tabLst/>
              <a:defRPr/>
            </a:pPr>
            <a:r>
              <a:rPr kumimoji="0" lang="en-GB" sz="2800" b="0" i="0" u="none" strike="noStrike" kern="1200" cap="none" spc="0" normalizeH="0" baseline="0" noProof="0">
                <a:ln>
                  <a:noFill/>
                </a:ln>
                <a:solidFill>
                  <a:srgbClr val="7413DC"/>
                </a:solidFill>
                <a:effectLst/>
                <a:uLnTx/>
                <a:uFillTx/>
                <a:latin typeface="Nunito Sans Black" panose="00000A00000000000000" pitchFamily="2" charset="0"/>
                <a:ea typeface="+mn-ea"/>
                <a:cs typeface="Nunito Sans Black"/>
              </a:rPr>
              <a:t>The culture we need to build…</a:t>
            </a:r>
          </a:p>
        </p:txBody>
      </p:sp>
      <p:sp>
        <p:nvSpPr>
          <p:cNvPr id="5" name="Subtitle 4">
            <a:extLst>
              <a:ext uri="{FF2B5EF4-FFF2-40B4-BE49-F238E27FC236}">
                <a16:creationId xmlns:a16="http://schemas.microsoft.com/office/drawing/2014/main" id="{0B2E2758-7DF3-EC12-3E96-9C9D95D83B7B}"/>
              </a:ext>
            </a:extLst>
          </p:cNvPr>
          <p:cNvSpPr>
            <a:spLocks noGrp="1"/>
          </p:cNvSpPr>
          <p:nvPr>
            <p:ph type="subTitle" idx="4"/>
          </p:nvPr>
        </p:nvSpPr>
        <p:spPr/>
        <p:txBody>
          <a:bodyPr/>
          <a:lstStyle/>
          <a:p>
            <a:r>
              <a:rPr lang="en-GB" dirty="0"/>
              <a:t>Introduction</a:t>
            </a:r>
          </a:p>
        </p:txBody>
      </p:sp>
      <p:sp>
        <p:nvSpPr>
          <p:cNvPr id="14" name="Title 13">
            <a:extLst>
              <a:ext uri="{FF2B5EF4-FFF2-40B4-BE49-F238E27FC236}">
                <a16:creationId xmlns:a16="http://schemas.microsoft.com/office/drawing/2014/main" id="{6B062AEE-6EBC-DAF4-6C86-4A3425466DE3}"/>
              </a:ext>
            </a:extLst>
          </p:cNvPr>
          <p:cNvSpPr>
            <a:spLocks noGrp="1"/>
          </p:cNvSpPr>
          <p:nvPr>
            <p:ph type="ctrTitle"/>
          </p:nvPr>
        </p:nvSpPr>
        <p:spPr/>
        <p:txBody>
          <a:bodyPr/>
          <a:lstStyle/>
          <a:p>
            <a:r>
              <a:rPr lang="en-GB" dirty="0"/>
              <a:t>Transitioning to Trustee Boards</a:t>
            </a:r>
          </a:p>
        </p:txBody>
      </p:sp>
    </p:spTree>
    <p:extLst>
      <p:ext uri="{BB962C8B-B14F-4D97-AF65-F5344CB8AC3E}">
        <p14:creationId xmlns:p14="http://schemas.microsoft.com/office/powerpoint/2010/main" val="723923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345675" y="1512981"/>
            <a:ext cx="5326256" cy="5018467"/>
          </a:xfrm>
        </p:spPr>
        <p:txBody>
          <a:bodyPr vert="horz" lIns="0" tIns="0" rIns="0" bIns="0" rtlCol="0" anchor="t">
            <a:normAutofit fontScale="92500" lnSpcReduction="10000"/>
          </a:bodyPr>
          <a:lstStyle/>
          <a:p>
            <a:pPr marL="10795">
              <a:lnSpc>
                <a:spcPct val="100000"/>
              </a:lnSpc>
            </a:pPr>
            <a:r>
              <a:rPr lang="en-GB" sz="2000" dirty="0">
                <a:latin typeface="Nunito Sans"/>
              </a:rPr>
              <a:t>Ensuring these changes practically support our volunteers is extremely important. To that end we have: </a:t>
            </a:r>
            <a:endParaRPr lang="en-US" dirty="0"/>
          </a:p>
          <a:p>
            <a:pPr marL="10795">
              <a:lnSpc>
                <a:spcPct val="100000"/>
              </a:lnSpc>
            </a:pPr>
            <a:endParaRPr lang="en-GB" sz="2000" dirty="0"/>
          </a:p>
          <a:p>
            <a:pPr marL="353695" indent="-342900">
              <a:lnSpc>
                <a:spcPct val="100000"/>
              </a:lnSpc>
              <a:buFont typeface="Arial" panose="020B0604020202020204" pitchFamily="34" charset="0"/>
              <a:buChar char="•"/>
            </a:pPr>
            <a:r>
              <a:rPr lang="en-GB" sz="2000" dirty="0">
                <a:latin typeface="Nunito Sans"/>
              </a:rPr>
              <a:t>Volunteers leading alongside staff on each area of change </a:t>
            </a:r>
          </a:p>
          <a:p>
            <a:pPr marL="353695"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r>
              <a:rPr lang="en-GB" sz="2000" dirty="0">
                <a:latin typeface="Nunito Sans"/>
              </a:rPr>
              <a:t>A volunteer experience group, open to all our volunteers, to help shape the changes </a:t>
            </a:r>
            <a:endParaRPr lang="en-GB" sz="2000" dirty="0"/>
          </a:p>
          <a:p>
            <a:pPr marL="353695" indent="-342900">
              <a:lnSpc>
                <a:spcPct val="100000"/>
              </a:lnSpc>
              <a:buFont typeface="Arial" panose="020B0604020202020204" pitchFamily="34" charset="0"/>
              <a:buChar char="•"/>
            </a:pPr>
            <a:endParaRPr lang="en-GB" sz="2000" dirty="0"/>
          </a:p>
          <a:p>
            <a:pPr marL="353695" indent="-342900">
              <a:lnSpc>
                <a:spcPct val="100000"/>
              </a:lnSpc>
              <a:buFont typeface="Arial" panose="020B0604020202020204" pitchFamily="34" charset="0"/>
              <a:buChar char="•"/>
            </a:pPr>
            <a:r>
              <a:rPr lang="en-GB" sz="2000" dirty="0">
                <a:latin typeface="Nunito Sans"/>
              </a:rPr>
              <a:t>The </a:t>
            </a:r>
            <a:r>
              <a:rPr lang="en-GB" sz="2100" dirty="0">
                <a:latin typeface="Nunito Sans"/>
              </a:rPr>
              <a:t>digital membership testing group</a:t>
            </a:r>
            <a:r>
              <a:rPr lang="en-GB" sz="2000" dirty="0">
                <a:latin typeface="Nunito Sans"/>
              </a:rPr>
              <a:t>, open to all our volunteers, to help test and shape our digital tools</a:t>
            </a:r>
          </a:p>
          <a:p>
            <a:pPr marL="353695" indent="-342900">
              <a:lnSpc>
                <a:spcPct val="100000"/>
              </a:lnSpc>
              <a:buFont typeface="Arial" panose="020B0604020202020204" pitchFamily="34" charset="0"/>
              <a:buChar char="•"/>
            </a:pPr>
            <a:endParaRPr lang="en-GB" sz="2000" dirty="0"/>
          </a:p>
          <a:p>
            <a:pPr marL="353695" indent="-342900">
              <a:lnSpc>
                <a:spcPct val="100000"/>
              </a:lnSpc>
              <a:buFont typeface="Arial" panose="020B0604020202020204" pitchFamily="34" charset="0"/>
              <a:buChar char="•"/>
            </a:pPr>
            <a:r>
              <a:rPr lang="en-GB" sz="2000" dirty="0">
                <a:latin typeface="Nunito Sans"/>
              </a:rPr>
              <a:t>An early adopter cohort of 10 different areas across the UK who will go first with the changes and help to shape the resources and support available</a:t>
            </a:r>
          </a:p>
          <a:p>
            <a:pPr marL="353695" indent="-342900">
              <a:lnSpc>
                <a:spcPct val="100000"/>
              </a:lnSpc>
              <a:buFont typeface="Arial" panose="020B0604020202020204" pitchFamily="34" charset="0"/>
              <a:buChar char="•"/>
            </a:pPr>
            <a:endParaRPr lang="en-GB" dirty="0"/>
          </a:p>
        </p:txBody>
      </p:sp>
      <p:sp>
        <p:nvSpPr>
          <p:cNvPr id="5" name="TextBox 4">
            <a:extLst>
              <a:ext uri="{FF2B5EF4-FFF2-40B4-BE49-F238E27FC236}">
                <a16:creationId xmlns:a16="http://schemas.microsoft.com/office/drawing/2014/main" id="{3769605A-F399-3017-1FFA-F84B8287A0D1}"/>
              </a:ext>
            </a:extLst>
          </p:cNvPr>
          <p:cNvSpPr txBox="1"/>
          <p:nvPr/>
        </p:nvSpPr>
        <p:spPr>
          <a:xfrm>
            <a:off x="186647" y="823586"/>
            <a:ext cx="5909353" cy="400110"/>
          </a:xfrm>
          <a:prstGeom prst="rect">
            <a:avLst/>
          </a:prstGeom>
          <a:noFill/>
        </p:spPr>
        <p:txBody>
          <a:bodyPr wrap="square">
            <a:spAutoFit/>
          </a:bodyPr>
          <a:lstStyle/>
          <a:p>
            <a:pPr marL="64770" marR="0" lvl="0" indent="0" algn="l" defTabSz="685800" rtl="0" eaLnBrk="1" fontAlgn="auto" latinLnBrk="0" hangingPunct="1">
              <a:lnSpc>
                <a:spcPct val="100000"/>
              </a:lnSpc>
              <a:spcBef>
                <a:spcPts val="2145"/>
              </a:spcBef>
              <a:spcAft>
                <a:spcPts val="0"/>
              </a:spcAft>
              <a:buClrTx/>
              <a:buSzTx/>
              <a:buFontTx/>
              <a:buNone/>
              <a:tabLst/>
              <a:defRPr/>
            </a:pPr>
            <a:r>
              <a:rPr kumimoji="0" lang="en-GB" sz="2000" b="0" i="0" u="none" strike="noStrike" kern="1200" cap="none" spc="0" normalizeH="0" baseline="0" noProof="0" dirty="0">
                <a:ln>
                  <a:noFill/>
                </a:ln>
                <a:solidFill>
                  <a:srgbClr val="7413DC"/>
                </a:solidFill>
                <a:effectLst/>
                <a:uLnTx/>
                <a:uFillTx/>
                <a:latin typeface="Nunito Sans Black" panose="00000A00000000000000" pitchFamily="2" charset="0"/>
                <a:ea typeface="+mn-ea"/>
                <a:cs typeface="Nunito Sans Black"/>
              </a:rPr>
              <a:t>How </a:t>
            </a:r>
            <a:r>
              <a:rPr lang="en-GB" sz="2000" dirty="0">
                <a:solidFill>
                  <a:srgbClr val="7413DC"/>
                </a:solidFill>
                <a:latin typeface="Nunito Sans Black" panose="00000A00000000000000" pitchFamily="2" charset="0"/>
                <a:cs typeface="Nunito Sans Black"/>
              </a:rPr>
              <a:t>have these changes been designed</a:t>
            </a:r>
            <a:r>
              <a:rPr kumimoji="0" lang="en-GB" sz="2000" b="0" i="0" u="none" strike="noStrike" kern="1200" cap="none" spc="0" normalizeH="0" baseline="0" noProof="0" dirty="0">
                <a:ln>
                  <a:noFill/>
                </a:ln>
                <a:solidFill>
                  <a:srgbClr val="7413DC"/>
                </a:solidFill>
                <a:effectLst/>
                <a:uLnTx/>
                <a:uFillTx/>
                <a:latin typeface="Nunito Sans Black" panose="00000A00000000000000" pitchFamily="2" charset="0"/>
                <a:ea typeface="+mn-ea"/>
                <a:cs typeface="Nunito Sans Black"/>
              </a:rPr>
              <a:t>? </a:t>
            </a:r>
          </a:p>
        </p:txBody>
      </p:sp>
      <p:pic>
        <p:nvPicPr>
          <p:cNvPr id="7" name="Picture 12">
            <a:extLst>
              <a:ext uri="{FF2B5EF4-FFF2-40B4-BE49-F238E27FC236}">
                <a16:creationId xmlns:a16="http://schemas.microsoft.com/office/drawing/2014/main" id="{0C36B587-5806-EEF9-0B8F-14205D3C6930}"/>
              </a:ext>
            </a:extLst>
          </p:cNvPr>
          <p:cNvPicPr>
            <a:picLocks noChangeAspect="1"/>
          </p:cNvPicPr>
          <p:nvPr/>
        </p:nvPicPr>
        <p:blipFill rotWithShape="1">
          <a:blip r:embed="rId3"/>
          <a:srcRect l="17088" r="17088"/>
          <a:stretch/>
        </p:blipFill>
        <p:spPr>
          <a:xfrm>
            <a:off x="6822281" y="1028699"/>
            <a:ext cx="4909744" cy="5502749"/>
          </a:xfrm>
          <a:prstGeom prst="rect">
            <a:avLst/>
          </a:prstGeom>
        </p:spPr>
      </p:pic>
      <p:sp>
        <p:nvSpPr>
          <p:cNvPr id="6" name="Subtitle 5">
            <a:extLst>
              <a:ext uri="{FF2B5EF4-FFF2-40B4-BE49-F238E27FC236}">
                <a16:creationId xmlns:a16="http://schemas.microsoft.com/office/drawing/2014/main" id="{EA4DA035-B513-AC17-3815-DB56ED3EE432}"/>
              </a:ext>
            </a:extLst>
          </p:cNvPr>
          <p:cNvSpPr>
            <a:spLocks noGrp="1"/>
          </p:cNvSpPr>
          <p:nvPr>
            <p:ph type="subTitle" idx="4"/>
          </p:nvPr>
        </p:nvSpPr>
        <p:spPr/>
        <p:txBody>
          <a:bodyPr/>
          <a:lstStyle/>
          <a:p>
            <a:r>
              <a:rPr lang="en-GB" dirty="0"/>
              <a:t>Introduction</a:t>
            </a:r>
          </a:p>
        </p:txBody>
      </p:sp>
      <p:sp>
        <p:nvSpPr>
          <p:cNvPr id="10" name="Title 9">
            <a:extLst>
              <a:ext uri="{FF2B5EF4-FFF2-40B4-BE49-F238E27FC236}">
                <a16:creationId xmlns:a16="http://schemas.microsoft.com/office/drawing/2014/main" id="{C36EEBBA-099B-180B-4AC6-EDF75144757B}"/>
              </a:ext>
            </a:extLst>
          </p:cNvPr>
          <p:cNvSpPr>
            <a:spLocks noGrp="1"/>
          </p:cNvSpPr>
          <p:nvPr>
            <p:ph type="ctrTitle"/>
          </p:nvPr>
        </p:nvSpPr>
        <p:spPr/>
        <p:txBody>
          <a:bodyPr/>
          <a:lstStyle/>
          <a:p>
            <a:r>
              <a:rPr lang="en-GB" dirty="0"/>
              <a:t>Transitioning to Trustee Boards</a:t>
            </a:r>
          </a:p>
        </p:txBody>
      </p:sp>
    </p:spTree>
    <p:extLst>
      <p:ext uri="{BB962C8B-B14F-4D97-AF65-F5344CB8AC3E}">
        <p14:creationId xmlns:p14="http://schemas.microsoft.com/office/powerpoint/2010/main" val="30181794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728870" y="1673009"/>
            <a:ext cx="10681251" cy="4503385"/>
          </a:xfrm>
        </p:spPr>
        <p:txBody>
          <a:bodyPr>
            <a:normAutofit/>
          </a:bodyPr>
          <a:lstStyle/>
          <a:p>
            <a:pPr algn="ctr">
              <a:lnSpc>
                <a:spcPct val="100000"/>
              </a:lnSpc>
            </a:pPr>
            <a:r>
              <a:rPr lang="en-GB" sz="2000"/>
              <a:t>Listening to our volunteers, young people and more we’ve identified three key areas for change:</a:t>
            </a:r>
          </a:p>
          <a:p>
            <a:pPr algn="ctr">
              <a:lnSpc>
                <a:spcPct val="100000"/>
              </a:lnSpc>
            </a:pPr>
            <a:endParaRPr lang="en-GB" sz="2000"/>
          </a:p>
          <a:p>
            <a:pPr algn="ctr">
              <a:lnSpc>
                <a:spcPct val="100000"/>
              </a:lnSpc>
            </a:pPr>
            <a:r>
              <a:rPr lang="en-GB" sz="2800"/>
              <a:t>Providing a warmer welcome for everyone</a:t>
            </a:r>
          </a:p>
          <a:p>
            <a:pPr algn="ctr">
              <a:lnSpc>
                <a:spcPct val="100000"/>
              </a:lnSpc>
            </a:pPr>
            <a:endParaRPr lang="en-GB" sz="2800"/>
          </a:p>
          <a:p>
            <a:pPr algn="ctr">
              <a:lnSpc>
                <a:spcPct val="100000"/>
              </a:lnSpc>
            </a:pPr>
            <a:r>
              <a:rPr lang="en-GB" sz="2800"/>
              <a:t>Delivering a more engaging learning experience</a:t>
            </a:r>
          </a:p>
          <a:p>
            <a:pPr algn="ctr">
              <a:lnSpc>
                <a:spcPct val="100000"/>
              </a:lnSpc>
            </a:pPr>
            <a:endParaRPr lang="en-GB" sz="2800"/>
          </a:p>
          <a:p>
            <a:pPr algn="ctr">
              <a:lnSpc>
                <a:spcPct val="100000"/>
              </a:lnSpc>
            </a:pPr>
            <a:r>
              <a:rPr lang="en-GB" sz="2800"/>
              <a:t>Simplifying how we volunteer together</a:t>
            </a:r>
          </a:p>
          <a:p>
            <a:pPr algn="ctr">
              <a:lnSpc>
                <a:spcPct val="100000"/>
              </a:lnSpc>
            </a:pPr>
            <a:endParaRPr lang="en-GB"/>
          </a:p>
          <a:p>
            <a:pPr algn="ctr"/>
            <a:endParaRPr lang="en-GB"/>
          </a:p>
          <a:p>
            <a:pPr algn="ctr"/>
            <a:r>
              <a:rPr lang="en-GB"/>
              <a:t>A</a:t>
            </a:r>
            <a:r>
              <a:rPr lang="en-GB" sz="1800"/>
              <a:t>ll of which will be supported by easy-to-use digital tools</a:t>
            </a:r>
          </a:p>
        </p:txBody>
      </p:sp>
      <p:pic>
        <p:nvPicPr>
          <p:cNvPr id="1026" name="Picture 2">
            <a:extLst>
              <a:ext uri="{FF2B5EF4-FFF2-40B4-BE49-F238E27FC236}">
                <a16:creationId xmlns:a16="http://schemas.microsoft.com/office/drawing/2014/main" id="{2D0B8DB1-DEDA-4CAB-1435-F2566AED2A5A}"/>
              </a:ext>
            </a:extLst>
          </p:cNvPr>
          <p:cNvPicPr>
            <a:picLocks noChangeAspect="1" noChangeArrowheads="1"/>
          </p:cNvPicPr>
          <p:nvPr/>
        </p:nvPicPr>
        <p:blipFill rotWithShape="1">
          <a:blip r:embed="rId3">
            <a:clrChange>
              <a:clrFrom>
                <a:srgbClr val="E2F1EB"/>
              </a:clrFrom>
              <a:clrTo>
                <a:srgbClr val="E2F1EB">
                  <a:alpha val="0"/>
                </a:srgbClr>
              </a:clrTo>
            </a:clrChange>
            <a:extLst>
              <a:ext uri="{28A0092B-C50C-407E-A947-70E740481C1C}">
                <a14:useLocalDpi xmlns:a14="http://schemas.microsoft.com/office/drawing/2010/main" val="0"/>
              </a:ext>
            </a:extLst>
          </a:blip>
          <a:srcRect r="1907"/>
          <a:stretch/>
        </p:blipFill>
        <p:spPr bwMode="auto">
          <a:xfrm>
            <a:off x="9805779" y="1852060"/>
            <a:ext cx="2386221" cy="24161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0A7A408-73F7-1A4F-BA00-EF66B73C89F0}"/>
              </a:ext>
            </a:extLst>
          </p:cNvPr>
          <p:cNvPicPr>
            <a:picLocks noChangeAspect="1" noChangeArrowheads="1"/>
          </p:cNvPicPr>
          <p:nvPr/>
        </p:nvPicPr>
        <p:blipFill>
          <a:blip r:embed="rId4">
            <a:clrChange>
              <a:clrFrom>
                <a:srgbClr val="FBD6D2"/>
              </a:clrFrom>
              <a:clrTo>
                <a:srgbClr val="FBD6D2">
                  <a:alpha val="0"/>
                </a:srgbClr>
              </a:clrTo>
            </a:clrChange>
            <a:extLst>
              <a:ext uri="{28A0092B-C50C-407E-A947-70E740481C1C}">
                <a14:useLocalDpi xmlns:a14="http://schemas.microsoft.com/office/drawing/2010/main" val="0"/>
              </a:ext>
            </a:extLst>
          </a:blip>
          <a:srcRect/>
          <a:stretch>
            <a:fillRect/>
          </a:stretch>
        </p:blipFill>
        <p:spPr bwMode="auto">
          <a:xfrm>
            <a:off x="9905171" y="4639273"/>
            <a:ext cx="2233820" cy="221872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9F639163-AAAC-CB76-EEA6-73FBFE8179F6}"/>
              </a:ext>
            </a:extLst>
          </p:cNvPr>
          <p:cNvPicPr>
            <a:picLocks noChangeAspect="1" noChangeArrowheads="1"/>
          </p:cNvPicPr>
          <p:nvPr/>
        </p:nvPicPr>
        <p:blipFill>
          <a:blip r:embed="rId5">
            <a:clrChange>
              <a:clrFrom>
                <a:srgbClr val="FBD6D2"/>
              </a:clrFrom>
              <a:clrTo>
                <a:srgbClr val="FBD6D2">
                  <a:alpha val="0"/>
                </a:srgbClr>
              </a:clrTo>
            </a:clrChange>
            <a:extLst>
              <a:ext uri="{28A0092B-C50C-407E-A947-70E740481C1C}">
                <a14:useLocalDpi xmlns:a14="http://schemas.microsoft.com/office/drawing/2010/main" val="0"/>
              </a:ext>
            </a:extLst>
          </a:blip>
          <a:srcRect/>
          <a:stretch>
            <a:fillRect/>
          </a:stretch>
        </p:blipFill>
        <p:spPr bwMode="auto">
          <a:xfrm>
            <a:off x="118503" y="2074616"/>
            <a:ext cx="1984462" cy="197105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915BE102-1E6E-C58E-EA59-070C79D396B4}"/>
              </a:ext>
            </a:extLst>
          </p:cNvPr>
          <p:cNvPicPr>
            <a:picLocks noChangeAspect="1" noChangeArrowheads="1"/>
          </p:cNvPicPr>
          <p:nvPr/>
        </p:nvPicPr>
        <p:blipFill rotWithShape="1">
          <a:blip r:embed="rId6">
            <a:clrChange>
              <a:clrFrom>
                <a:srgbClr val="FFE8BF"/>
              </a:clrFrom>
              <a:clrTo>
                <a:srgbClr val="FFE8BF">
                  <a:alpha val="0"/>
                </a:srgbClr>
              </a:clrTo>
            </a:clrChange>
            <a:extLst>
              <a:ext uri="{28A0092B-C50C-407E-A947-70E740481C1C}">
                <a14:useLocalDpi xmlns:a14="http://schemas.microsoft.com/office/drawing/2010/main" val="0"/>
              </a:ext>
            </a:extLst>
          </a:blip>
          <a:srcRect l="20814" r="20740"/>
          <a:stretch/>
        </p:blipFill>
        <p:spPr bwMode="auto">
          <a:xfrm>
            <a:off x="390685" y="4410668"/>
            <a:ext cx="1440097" cy="2447332"/>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4">
            <a:extLst>
              <a:ext uri="{FF2B5EF4-FFF2-40B4-BE49-F238E27FC236}">
                <a16:creationId xmlns:a16="http://schemas.microsoft.com/office/drawing/2014/main" id="{B664287A-69AE-4F89-5235-CE57C01E1F23}"/>
              </a:ext>
            </a:extLst>
          </p:cNvPr>
          <p:cNvSpPr>
            <a:spLocks noGrp="1"/>
          </p:cNvSpPr>
          <p:nvPr>
            <p:ph type="subTitle" idx="4"/>
          </p:nvPr>
        </p:nvSpPr>
        <p:spPr/>
        <p:txBody>
          <a:bodyPr/>
          <a:lstStyle/>
          <a:p>
            <a:r>
              <a:rPr lang="en-GB" dirty="0"/>
              <a:t>Introduction</a:t>
            </a:r>
          </a:p>
        </p:txBody>
      </p:sp>
      <p:sp>
        <p:nvSpPr>
          <p:cNvPr id="7" name="Title 6">
            <a:extLst>
              <a:ext uri="{FF2B5EF4-FFF2-40B4-BE49-F238E27FC236}">
                <a16:creationId xmlns:a16="http://schemas.microsoft.com/office/drawing/2014/main" id="{207BAB37-195F-21CF-EC80-2AF10FB13C85}"/>
              </a:ext>
            </a:extLst>
          </p:cNvPr>
          <p:cNvSpPr>
            <a:spLocks noGrp="1"/>
          </p:cNvSpPr>
          <p:nvPr>
            <p:ph type="ctrTitle"/>
          </p:nvPr>
        </p:nvSpPr>
        <p:spPr/>
        <p:txBody>
          <a:bodyPr/>
          <a:lstStyle/>
          <a:p>
            <a:r>
              <a:rPr lang="en-GB" dirty="0"/>
              <a:t>Transitioning to Trustee Boards</a:t>
            </a:r>
          </a:p>
        </p:txBody>
      </p:sp>
    </p:spTree>
    <p:extLst>
      <p:ext uri="{BB962C8B-B14F-4D97-AF65-F5344CB8AC3E}">
        <p14:creationId xmlns:p14="http://schemas.microsoft.com/office/powerpoint/2010/main" val="35938926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59F21-8C55-9A0F-7C7A-2882672422D2}"/>
              </a:ext>
            </a:extLst>
          </p:cNvPr>
          <p:cNvSpPr>
            <a:spLocks noGrp="1"/>
          </p:cNvSpPr>
          <p:nvPr>
            <p:ph type="ctrTitle"/>
          </p:nvPr>
        </p:nvSpPr>
        <p:spPr/>
        <p:txBody>
          <a:bodyPr/>
          <a:lstStyle/>
          <a:p>
            <a:r>
              <a:rPr lang="en-GB"/>
              <a:t>Transitioning to Trustee Boards</a:t>
            </a:r>
          </a:p>
        </p:txBody>
      </p:sp>
      <p:sp>
        <p:nvSpPr>
          <p:cNvPr id="3" name="Subtitle 2">
            <a:extLst>
              <a:ext uri="{FF2B5EF4-FFF2-40B4-BE49-F238E27FC236}">
                <a16:creationId xmlns:a16="http://schemas.microsoft.com/office/drawing/2014/main" id="{183B6952-744A-02E7-E153-CB93DDDD3BD3}"/>
              </a:ext>
            </a:extLst>
          </p:cNvPr>
          <p:cNvSpPr>
            <a:spLocks noGrp="1"/>
          </p:cNvSpPr>
          <p:nvPr>
            <p:ph type="subTitle" idx="4"/>
          </p:nvPr>
        </p:nvSpPr>
        <p:spPr/>
        <p:txBody>
          <a:bodyPr/>
          <a:lstStyle/>
          <a:p>
            <a:endParaRPr lang="en-GB"/>
          </a:p>
        </p:txBody>
      </p:sp>
      <p:sp>
        <p:nvSpPr>
          <p:cNvPr id="4" name="Text Placeholder 3">
            <a:extLst>
              <a:ext uri="{FF2B5EF4-FFF2-40B4-BE49-F238E27FC236}">
                <a16:creationId xmlns:a16="http://schemas.microsoft.com/office/drawing/2014/main" id="{F5E0A813-8E2E-46A3-CF90-00564FD62917}"/>
              </a:ext>
            </a:extLst>
          </p:cNvPr>
          <p:cNvSpPr>
            <a:spLocks noGrp="1"/>
          </p:cNvSpPr>
          <p:nvPr>
            <p:ph type="body" sz="quarter" idx="12"/>
          </p:nvPr>
        </p:nvSpPr>
        <p:spPr>
          <a:xfrm>
            <a:off x="526905" y="4113034"/>
            <a:ext cx="9529763" cy="1025281"/>
          </a:xfrm>
        </p:spPr>
        <p:txBody>
          <a:bodyPr/>
          <a:lstStyle/>
          <a:p>
            <a:r>
              <a:rPr lang="en-GB" dirty="0"/>
              <a:t>Moving to a team-based approach</a:t>
            </a:r>
          </a:p>
          <a:p>
            <a:r>
              <a:rPr lang="en-GB" sz="1800" dirty="0"/>
              <a:t>Part of the Simplifying Volunteering Focus Area</a:t>
            </a:r>
          </a:p>
          <a:p>
            <a:pPr marL="10800"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endParaRPr kumimoji="0" lang="en-GB" sz="1800" b="0" i="0" u="none" strike="noStrike" kern="1200" cap="none" spc="-53" normalizeH="0" baseline="0" noProof="0" dirty="0">
              <a:ln>
                <a:noFill/>
              </a:ln>
              <a:solidFill>
                <a:srgbClr val="FFFFFF"/>
              </a:solidFill>
              <a:effectLst/>
              <a:uLnTx/>
              <a:uFillTx/>
              <a:latin typeface="Nunito Sans Black" charset="0"/>
            </a:endParaRPr>
          </a:p>
          <a:p>
            <a:endParaRPr lang="en-GB" dirty="0"/>
          </a:p>
        </p:txBody>
      </p:sp>
    </p:spTree>
    <p:extLst>
      <p:ext uri="{BB962C8B-B14F-4D97-AF65-F5344CB8AC3E}">
        <p14:creationId xmlns:p14="http://schemas.microsoft.com/office/powerpoint/2010/main" val="762994726"/>
      </p:ext>
    </p:extLst>
  </p:cSld>
  <p:clrMapOvr>
    <a:masterClrMapping/>
  </p:clrMapOvr>
</p:sld>
</file>

<file path=ppt/theme/theme1.xml><?xml version="1.0" encoding="utf-8"?>
<a:theme xmlns:a="http://schemas.openxmlformats.org/drawingml/2006/main" name="Office Theme">
  <a:themeElements>
    <a:clrScheme name="Scouts Master Colours">
      <a:dk1>
        <a:srgbClr val="000000"/>
      </a:dk1>
      <a:lt1>
        <a:srgbClr val="FFFFFF"/>
      </a:lt1>
      <a:dk2>
        <a:srgbClr val="7414DC"/>
      </a:dk2>
      <a:lt2>
        <a:srgbClr val="00A793"/>
      </a:lt2>
      <a:accent1>
        <a:srgbClr val="E22E12"/>
      </a:accent1>
      <a:accent2>
        <a:srgbClr val="23A950"/>
      </a:accent2>
      <a:accent3>
        <a:srgbClr val="006EE0"/>
      </a:accent3>
      <a:accent4>
        <a:srgbClr val="FFB3E5"/>
      </a:accent4>
      <a:accent5>
        <a:srgbClr val="003A82"/>
      </a:accent5>
      <a:accent6>
        <a:srgbClr val="FFE627"/>
      </a:accent6>
      <a:hlink>
        <a:srgbClr val="00B8B8"/>
      </a:hlink>
      <a:folHlink>
        <a:srgbClr val="7414DC"/>
      </a:folHlink>
    </a:clrScheme>
    <a:fontScheme name="Scouts">
      <a:majorFont>
        <a:latin typeface="Nunito Sans"/>
        <a:ea typeface=""/>
        <a:cs typeface=""/>
      </a:majorFont>
      <a:minorFont>
        <a:latin typeface="Nunit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cout PowerPoint V5 Email PH" id="{257C25A9-7AC9-40ED-8C67-89EB2ADF5179}" vid="{CAF7EC17-53D2-43D7-96D5-1CFD4E1346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D7EFE293DA0574781BC2ECE904F4719" ma:contentTypeVersion="15" ma:contentTypeDescription="Create a new document." ma:contentTypeScope="" ma:versionID="24094689abf715c71ad285220361ada2">
  <xsd:schema xmlns:xsd="http://www.w3.org/2001/XMLSchema" xmlns:xs="http://www.w3.org/2001/XMLSchema" xmlns:p="http://schemas.microsoft.com/office/2006/metadata/properties" xmlns:ns2="b8794ff2-5743-48aa-b936-75e29ee18ac3" xmlns:ns3="ea0024ab-ab65-466d-9e06-7d1947fad7d8" targetNamespace="http://schemas.microsoft.com/office/2006/metadata/properties" ma:root="true" ma:fieldsID="415ceebd380b213ff777fbee1240e748" ns2:_="" ns3:_="">
    <xsd:import namespace="b8794ff2-5743-48aa-b936-75e29ee18ac3"/>
    <xsd:import namespace="ea0024ab-ab65-466d-9e06-7d1947fad7d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CR"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794ff2-5743-48aa-b936-75e29ee18a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6a56231d-6d57-4d01-be4e-eaa0c39de8a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a0024ab-ab65-466d-9e06-7d1947fad7d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da9ff760-f50c-480b-83ab-bde4803c26e0}" ma:internalName="TaxCatchAll" ma:showField="CatchAllData" ma:web="ea0024ab-ab65-466d-9e06-7d1947fad7d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ea0024ab-ab65-466d-9e06-7d1947fad7d8">
      <UserInfo>
        <DisplayName>Katie Miller</DisplayName>
        <AccountId>18</AccountId>
        <AccountType/>
      </UserInfo>
      <UserInfo>
        <DisplayName>Jack Caine</DisplayName>
        <AccountId>56</AccountId>
        <AccountType/>
      </UserInfo>
      <UserInfo>
        <DisplayName>Matthew Cobble</DisplayName>
        <AccountId>146</AccountId>
        <AccountType/>
      </UserInfo>
      <UserInfo>
        <DisplayName>Hamish Stout</DisplayName>
        <AccountId>192</AccountId>
        <AccountType/>
      </UserInfo>
      <UserInfo>
        <DisplayName>Andrew Sutherland</DisplayName>
        <AccountId>72</AccountId>
        <AccountType/>
      </UserInfo>
      <UserInfo>
        <DisplayName>Graeme Hamilton</DisplayName>
        <AccountId>74</AccountId>
        <AccountType/>
      </UserInfo>
      <UserInfo>
        <DisplayName>Jason Cornwell</DisplayName>
        <AccountId>19</AccountId>
        <AccountType/>
      </UserInfo>
      <UserInfo>
        <DisplayName>Everyone except external users</DisplayName>
        <AccountId>10</AccountId>
        <AccountType/>
      </UserInfo>
      <UserInfo>
        <DisplayName>Tim Kidd</DisplayName>
        <AccountId>125</AccountId>
        <AccountType/>
      </UserInfo>
      <UserInfo>
        <DisplayName>SharingLinks.1d6b387c-965b-46ae-a9f5-370d3ab7176f.OrganizationEdit.a363d413-6a68-49bb-9ced-25fc950c1665</DisplayName>
        <AccountId>178</AccountId>
        <AccountType/>
      </UserInfo>
      <UserInfo>
        <DisplayName>Rob Johnston</DisplayName>
        <AccountId>20</AccountId>
        <AccountType/>
      </UserInfo>
      <UserInfo>
        <DisplayName>SharingLinks.aa706b87-b857-4d16-b965-88b8c6b7e6dc.OrganizationEdit.69fcb16d-41d0-4d98-a51f-9926bb70c996</DisplayName>
        <AccountId>32</AccountId>
        <AccountType/>
      </UserInfo>
      <UserInfo>
        <DisplayName>Philip Jarczyk</DisplayName>
        <AccountId>17</AccountId>
        <AccountType/>
      </UserInfo>
      <UserInfo>
        <DisplayName>Claire Bruce</DisplayName>
        <AccountId>26</AccountId>
        <AccountType/>
      </UserInfo>
      <UserInfo>
        <DisplayName>Andrew Starkey</DisplayName>
        <AccountId>25</AccountId>
        <AccountType/>
      </UserInfo>
      <UserInfo>
        <DisplayName>Chris Tate</DisplayName>
        <AccountId>15</AccountId>
        <AccountType/>
      </UserInfo>
      <UserInfo>
        <DisplayName>SharingLinks.59432a95-f030-4603-b062-bc3b71205d6d.OrganizationEdit.bdd3afa9-fe60-4869-bc06-ab31dd24f02b</DisplayName>
        <AccountId>159</AccountId>
        <AccountType/>
      </UserInfo>
      <UserInfo>
        <DisplayName>SharingLinks.812f7fd6-8334-48ed-a8fa-85bf01f93911.OrganizationEdit.d0bbe200-3588-416c-a57e-5c48f8c1986c</DisplayName>
        <AccountId>30</AccountId>
        <AccountType/>
      </UserInfo>
      <UserInfo>
        <DisplayName>SharingLinks.fff07484-a959-4520-b75a-09f0b95138dc.OrganizationEdit.98eeb5eb-bff8-4de8-9e3b-bfb9f99976cc</DisplayName>
        <AccountId>101</AccountId>
        <AccountType/>
      </UserInfo>
      <UserInfo>
        <DisplayName>Eleanor Coker</DisplayName>
        <AccountId>1402</AccountId>
        <AccountType/>
      </UserInfo>
      <UserInfo>
        <DisplayName>Pete Jeffreys</DisplayName>
        <AccountId>2326</AccountId>
        <AccountType/>
      </UserInfo>
      <UserInfo>
        <DisplayName>Peter Moody</DisplayName>
        <AccountId>1651</AccountId>
        <AccountType/>
      </UserInfo>
      <UserInfo>
        <DisplayName>Margaret Giles</DisplayName>
        <AccountId>57</AccountId>
        <AccountType/>
      </UserInfo>
      <UserInfo>
        <DisplayName>Robert Groves</DisplayName>
        <AccountId>2596</AccountId>
        <AccountType/>
      </UserInfo>
      <UserInfo>
        <DisplayName>Lara Burns</DisplayName>
        <AccountId>1132</AccountId>
        <AccountType/>
      </UserInfo>
      <UserInfo>
        <DisplayName>Sam Morris</DisplayName>
        <AccountId>422</AccountId>
        <AccountType/>
      </UserInfo>
      <UserInfo>
        <DisplayName>Craig Turpie</DisplayName>
        <AccountId>2230</AccountId>
        <AccountType/>
      </UserInfo>
      <UserInfo>
        <DisplayName>Shaid Karim</DisplayName>
        <AccountId>2483</AccountId>
        <AccountType/>
      </UserInfo>
      <UserInfo>
        <DisplayName>James Booker</DisplayName>
        <AccountId>2373</AccountId>
        <AccountType/>
      </UserInfo>
      <UserInfo>
        <DisplayName>Lauren Golding</DisplayName>
        <AccountId>2960</AccountId>
        <AccountType/>
      </UserInfo>
      <UserInfo>
        <DisplayName>Hermione Clulow</DisplayName>
        <AccountId>204</AccountId>
        <AccountType/>
      </UserInfo>
      <UserInfo>
        <DisplayName>Thomas Fisher</DisplayName>
        <AccountId>341</AccountId>
        <AccountType/>
      </UserInfo>
      <UserInfo>
        <DisplayName>Darenn Plowright</DisplayName>
        <AccountId>2927</AccountId>
        <AccountType/>
      </UserInfo>
    </SharedWithUsers>
    <lcf76f155ced4ddcb4097134ff3c332f xmlns="b8794ff2-5743-48aa-b936-75e29ee18ac3">
      <Terms xmlns="http://schemas.microsoft.com/office/infopath/2007/PartnerControls"/>
    </lcf76f155ced4ddcb4097134ff3c332f>
    <TaxCatchAll xmlns="ea0024ab-ab65-466d-9e06-7d1947fad7d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D75ACC8-FE12-466D-8291-17BE998894D7}">
  <ds:schemaRefs>
    <ds:schemaRef ds:uri="b8794ff2-5743-48aa-b936-75e29ee18ac3"/>
    <ds:schemaRef ds:uri="ea0024ab-ab65-466d-9e06-7d1947fad7d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E3F7C96-A926-416F-8489-B53183D70031}">
  <ds:schemaRefs>
    <ds:schemaRef ds:uri="b8794ff2-5743-48aa-b936-75e29ee18ac3"/>
    <ds:schemaRef ds:uri="ea0024ab-ab65-466d-9e06-7d1947fad7d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FC12B90-76D4-46D2-9FB0-4A1733A9F42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scouts-powerpoint-template-small-file</Template>
  <TotalTime>261</TotalTime>
  <Words>2307</Words>
  <Application>Microsoft Office PowerPoint</Application>
  <PresentationFormat>Widescreen</PresentationFormat>
  <Paragraphs>299</Paragraphs>
  <Slides>27</Slides>
  <Notes>25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Nunito Sans Black</vt:lpstr>
      <vt:lpstr>NunitoSans-Black</vt:lpstr>
      <vt:lpstr>Nunito Sans</vt:lpstr>
      <vt:lpstr>Calibri</vt:lpstr>
      <vt:lpstr>Arial</vt:lpstr>
      <vt:lpstr>Nunito Sans ExtraBold</vt:lpstr>
      <vt:lpstr>Symbol</vt:lpstr>
      <vt:lpstr>Office Theme</vt:lpstr>
      <vt:lpstr>PowerPoint Presentation</vt:lpstr>
      <vt:lpstr>Transitioning to Trustee Boards</vt:lpstr>
      <vt:lpstr>PowerPoint Presentation</vt:lpstr>
      <vt:lpstr>Transitioning to Trustee Boards</vt:lpstr>
      <vt:lpstr>Transitioning to Trustee Boards</vt:lpstr>
      <vt:lpstr>Transitioning to Trustee Boards</vt:lpstr>
      <vt:lpstr>Transitioning to Trustee Boards</vt:lpstr>
      <vt:lpstr>Transitioning to Trustee Boards</vt:lpstr>
      <vt:lpstr>Transitioning to Trustee Boards</vt:lpstr>
      <vt:lpstr>Transitioning to Trustee Boards</vt:lpstr>
      <vt:lpstr>Transitioning to Trustee Boards</vt:lpstr>
      <vt:lpstr>Transitioning to Trustee Boards</vt:lpstr>
      <vt:lpstr>Transitioning to Trustee Boards</vt:lpstr>
      <vt:lpstr>Transitioning to Trustee Boards</vt:lpstr>
      <vt:lpstr>Transitioning to Trustee Boards</vt:lpstr>
      <vt:lpstr>Transitioning to Trustee Boards</vt:lpstr>
      <vt:lpstr>Transitioning to Trustee Boards</vt:lpstr>
      <vt:lpstr>Transitioning to Trustee Boards</vt:lpstr>
      <vt:lpstr>Transitioning to Trustee Boards</vt:lpstr>
      <vt:lpstr>Transitioning to Trustee Boards</vt:lpstr>
      <vt:lpstr>Transitioning to Trustee Boards</vt:lpstr>
      <vt:lpstr>Transitioning to Trustee Boards</vt:lpstr>
      <vt:lpstr>Transitioning to Trustee Boards</vt:lpstr>
      <vt:lpstr>Transitioning to Trustee Boards</vt:lpstr>
      <vt:lpstr>Transitioning to Trustee Boards</vt:lpstr>
      <vt:lpstr>Transitioning to Trustee Boards</vt:lpstr>
      <vt:lpstr>Transitioning to Trustee Boards</vt:lpstr>
    </vt:vector>
  </TitlesOfParts>
  <Company>The Scout Association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Gannaway</dc:creator>
  <cp:lastModifiedBy>Dan Bavister</cp:lastModifiedBy>
  <cp:revision>11</cp:revision>
  <dcterms:created xsi:type="dcterms:W3CDTF">2019-10-08T08:48:13Z</dcterms:created>
  <dcterms:modified xsi:type="dcterms:W3CDTF">2023-04-13T20:00:19Z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2018-02-16T00:00:00Z</vt:filetime>
  </property>
  <property fmtid="{D5CDD505-2E9C-101B-9397-08002B2CF9AE}" pid="3" name="Creator">
    <vt:lpwstr>Adobe InDesign CS5 (7.0)</vt:lpwstr>
  </property>
  <property fmtid="{D5CDD505-2E9C-101B-9397-08002B2CF9AE}" pid="4" name="LastSaved">
    <vt:filetime>2018-02-18T00:00:00Z</vt:filetime>
  </property>
  <property fmtid="{D5CDD505-2E9C-101B-9397-08002B2CF9AE}" pid="5" name="ContentTypeId">
    <vt:lpwstr>0x0101001D7EFE293DA0574781BC2ECE904F4719</vt:lpwstr>
  </property>
  <property fmtid="{D5CDD505-2E9C-101B-9397-08002B2CF9AE}" pid="6" name="xd_ProgID">
    <vt:lpwstr/>
  </property>
  <property fmtid="{D5CDD505-2E9C-101B-9397-08002B2CF9AE}" pid="7" name="MediaServiceImageTags">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bool>false</vt:bool>
  </property>
</Properties>
</file>